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16"/>
  </p:notesMasterIdLst>
  <p:sldIdLst>
    <p:sldId id="277" r:id="rId2"/>
    <p:sldId id="304" r:id="rId3"/>
    <p:sldId id="259" r:id="rId4"/>
    <p:sldId id="273" r:id="rId5"/>
    <p:sldId id="264" r:id="rId6"/>
    <p:sldId id="306" r:id="rId7"/>
    <p:sldId id="284" r:id="rId8"/>
    <p:sldId id="271" r:id="rId9"/>
    <p:sldId id="274" r:id="rId10"/>
    <p:sldId id="286" r:id="rId11"/>
    <p:sldId id="281" r:id="rId12"/>
    <p:sldId id="282" r:id="rId13"/>
    <p:sldId id="279"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22DE8D-550D-428B-8487-EFA5CCFB73F3}">
          <p14:sldIdLst>
            <p14:sldId id="277"/>
            <p14:sldId id="304"/>
            <p14:sldId id="259"/>
          </p14:sldIdLst>
        </p14:section>
        <p14:section name="Theoretical Framework" id="{047DCEEF-83FC-43B1-A2F7-CCD3123315B0}">
          <p14:sldIdLst>
            <p14:sldId id="273"/>
            <p14:sldId id="264"/>
            <p14:sldId id="306"/>
            <p14:sldId id="284"/>
            <p14:sldId id="271"/>
            <p14:sldId id="274"/>
            <p14:sldId id="286"/>
            <p14:sldId id="281"/>
            <p14:sldId id="282"/>
            <p14:sldId id="279"/>
            <p14:sldId id="2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eem Ahmed" initials="FA" lastIdx="7" clrIdx="0">
    <p:extLst>
      <p:ext uri="{19B8F6BF-5375-455C-9EA6-DF929625EA0E}">
        <p15:presenceInfo xmlns:p15="http://schemas.microsoft.com/office/powerpoint/2012/main" userId="e88c7bb40959fe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69884" autoAdjust="0"/>
  </p:normalViewPr>
  <p:slideViewPr>
    <p:cSldViewPr snapToGrid="0">
      <p:cViewPr varScale="1">
        <p:scale>
          <a:sx n="80" d="100"/>
          <a:sy n="80" d="100"/>
        </p:scale>
        <p:origin x="1374" y="96"/>
      </p:cViewPr>
      <p:guideLst>
        <p:guide orient="horz" pos="2160"/>
        <p:guide pos="3840"/>
      </p:guideLst>
    </p:cSldViewPr>
  </p:slideViewPr>
  <p:outlineViewPr>
    <p:cViewPr>
      <p:scale>
        <a:sx n="33" d="100"/>
        <a:sy n="33" d="100"/>
      </p:scale>
      <p:origin x="0" y="-4308"/>
    </p:cViewPr>
  </p:outlin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F8C69-65A7-4176-9116-560F892B52E9}" type="datetimeFigureOut">
              <a:rPr lang="en-US" smtClean="0"/>
              <a:t>5/12/2019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4F81F-34C7-4ED0-BD76-2EFE7758A148}" type="slidenum">
              <a:rPr lang="en-US" smtClean="0"/>
              <a:t>‹N°›</a:t>
            </a:fld>
            <a:endParaRPr lang="en-US"/>
          </a:p>
        </p:txBody>
      </p:sp>
    </p:spTree>
    <p:extLst>
      <p:ext uri="{BB962C8B-B14F-4D97-AF65-F5344CB8AC3E}">
        <p14:creationId xmlns:p14="http://schemas.microsoft.com/office/powerpoint/2010/main" val="173000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4F81F-34C7-4ED0-BD76-2EFE7758A148}" type="slidenum">
              <a:rPr lang="en-US" smtClean="0"/>
              <a:t>1</a:t>
            </a:fld>
            <a:endParaRPr lang="en-US"/>
          </a:p>
        </p:txBody>
      </p:sp>
    </p:spTree>
    <p:extLst>
      <p:ext uri="{BB962C8B-B14F-4D97-AF65-F5344CB8AC3E}">
        <p14:creationId xmlns:p14="http://schemas.microsoft.com/office/powerpoint/2010/main" val="422448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using luxury motivations as a function of psychological proximity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dirty="0" smtClean="0"/>
              <a:t>. </a:t>
            </a:r>
            <a:r>
              <a:rPr lang="en-US" sz="1200" kern="1200" dirty="0" smtClean="0">
                <a:solidFill>
                  <a:schemeClr val="tx1"/>
                </a:solidFill>
                <a:effectLst/>
                <a:latin typeface="+mn-lt"/>
                <a:ea typeface="+mn-ea"/>
                <a:cs typeface="+mn-cs"/>
              </a:rPr>
              <a:t>employing </a:t>
            </a:r>
            <a:r>
              <a:rPr lang="en-US" sz="1200" b="1" kern="1200" dirty="0" smtClean="0">
                <a:solidFill>
                  <a:schemeClr val="tx1"/>
                </a:solidFill>
                <a:effectLst/>
                <a:latin typeface="+mn-lt"/>
                <a:ea typeface="+mn-ea"/>
                <a:cs typeface="+mn-cs"/>
              </a:rPr>
              <a:t>psychological proximity </a:t>
            </a:r>
            <a:r>
              <a:rPr lang="en-US" sz="1200" kern="1200" dirty="0" smtClean="0">
                <a:solidFill>
                  <a:schemeClr val="tx1"/>
                </a:solidFill>
                <a:effectLst/>
                <a:latin typeface="+mn-lt"/>
                <a:ea typeface="+mn-ea"/>
                <a:cs typeface="+mn-cs"/>
              </a:rPr>
              <a:t>is equally important in anti-counterfeiting efforts as it can be used for </a:t>
            </a:r>
            <a:r>
              <a:rPr lang="en-US" sz="1200" b="1" kern="1200" dirty="0" smtClean="0">
                <a:solidFill>
                  <a:schemeClr val="tx1"/>
                </a:solidFill>
                <a:effectLst/>
                <a:latin typeface="+mn-lt"/>
                <a:ea typeface="+mn-ea"/>
                <a:cs typeface="+mn-cs"/>
              </a:rPr>
              <a:t>targeting individual consumers’ luxury attitudes as well as ensuring that current users of authentic luxury do not switch to counterfeited products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 study is one of the first to employ the emotion of shame in a counterfeiting behavior, whereas previous works have mostly focused on pride, gratitude or regret (Chen et al., 2015; Romani, </a:t>
            </a:r>
            <a:r>
              <a:rPr lang="en-US" sz="1200" kern="1200" dirty="0" err="1">
                <a:solidFill>
                  <a:schemeClr val="tx1"/>
                </a:solidFill>
                <a:effectLst/>
                <a:latin typeface="+mn-lt"/>
                <a:ea typeface="+mn-ea"/>
                <a:cs typeface="+mn-cs"/>
              </a:rPr>
              <a:t>Gistri</a:t>
            </a:r>
            <a:r>
              <a:rPr lang="en-US" sz="1200" kern="1200" dirty="0">
                <a:solidFill>
                  <a:schemeClr val="tx1"/>
                </a:solidFill>
                <a:effectLst/>
                <a:latin typeface="+mn-lt"/>
                <a:ea typeface="+mn-ea"/>
                <a:cs typeface="+mn-cs"/>
              </a:rPr>
              <a:t>, &amp; Pace, 2012</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Authentic consumers avoid conspicuous consumption</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14F81F-34C7-4ED0-BD76-2EFE7758A148}" type="slidenum">
              <a:rPr lang="en-US" smtClean="0"/>
              <a:t>11</a:t>
            </a:fld>
            <a:endParaRPr lang="en-US"/>
          </a:p>
        </p:txBody>
      </p:sp>
    </p:spTree>
    <p:extLst>
      <p:ext uri="{BB962C8B-B14F-4D97-AF65-F5344CB8AC3E}">
        <p14:creationId xmlns:p14="http://schemas.microsoft.com/office/powerpoint/2010/main" val="8075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a:t>To test the evolving nature of luxury motivations on luxury purchase decisions</a:t>
            </a:r>
          </a:p>
        </p:txBody>
      </p:sp>
      <p:sp>
        <p:nvSpPr>
          <p:cNvPr id="4" name="Slide Number Placeholder 3"/>
          <p:cNvSpPr>
            <a:spLocks noGrp="1"/>
          </p:cNvSpPr>
          <p:nvPr>
            <p:ph type="sldNum" sz="quarter" idx="10"/>
          </p:nvPr>
        </p:nvSpPr>
        <p:spPr/>
        <p:txBody>
          <a:bodyPr/>
          <a:lstStyle/>
          <a:p>
            <a:fld id="{4214F81F-34C7-4ED0-BD76-2EFE7758A148}" type="slidenum">
              <a:rPr lang="en-US" smtClean="0"/>
              <a:t>12</a:t>
            </a:fld>
            <a:endParaRPr lang="en-US"/>
          </a:p>
        </p:txBody>
      </p:sp>
    </p:spTree>
    <p:extLst>
      <p:ext uri="{BB962C8B-B14F-4D97-AF65-F5344CB8AC3E}">
        <p14:creationId xmlns:p14="http://schemas.microsoft.com/office/powerpoint/2010/main" val="346449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highlight the differences in perception of authentic luxury based on the luxury motivation, self-perceptions, and perceived psychological distance with the brand.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t>
            </a:r>
            <a:r>
              <a:rPr lang="en-US" dirty="0" smtClean="0"/>
              <a:t>counterfeit consumers highly value their </a:t>
            </a:r>
            <a:r>
              <a:rPr lang="en-US" b="1" dirty="0" smtClean="0"/>
              <a:t>public appearance </a:t>
            </a:r>
            <a:r>
              <a:rPr lang="en-US" dirty="0" smtClean="0"/>
              <a:t>and shame is a </a:t>
            </a:r>
            <a:r>
              <a:rPr lang="en-US" b="1" dirty="0" smtClean="0"/>
              <a:t>social instigator for switching </a:t>
            </a:r>
            <a:r>
              <a:rPr lang="en-US" dirty="0" smtClean="0"/>
              <a:t>towards authentic luxury brands. Ads with real luxury but reflection of a </a:t>
            </a:r>
            <a:r>
              <a:rPr lang="en-US" b="1" dirty="0" smtClean="0"/>
              <a:t>fake person in the mirror</a:t>
            </a:r>
            <a:r>
              <a:rPr lang="en-US" dirty="0" smtClean="0"/>
              <a:t>. Self-conscious individuals desire to be </a:t>
            </a:r>
            <a:r>
              <a:rPr lang="en-US" b="1" dirty="0" smtClean="0"/>
              <a:t>impeccable</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FR" dirty="0" smtClean="0"/>
              <a:t>3</a:t>
            </a:r>
            <a:r>
              <a:rPr lang="fr-FR" dirty="0"/>
              <a:t>, </a:t>
            </a:r>
            <a:r>
              <a:rPr lang="en-US" sz="1200" kern="1200" dirty="0" smtClean="0">
                <a:solidFill>
                  <a:schemeClr val="tx1"/>
                </a:solidFill>
                <a:effectLst/>
                <a:latin typeface="+mn-lt"/>
                <a:ea typeface="+mn-ea"/>
                <a:cs typeface="+mn-cs"/>
              </a:rPr>
              <a:t>self-expression </a:t>
            </a:r>
            <a:r>
              <a:rPr lang="en-US" sz="1200" kern="1200" dirty="0">
                <a:solidFill>
                  <a:schemeClr val="tx1"/>
                </a:solidFill>
                <a:effectLst/>
                <a:latin typeface="+mn-lt"/>
                <a:ea typeface="+mn-ea"/>
                <a:cs typeface="+mn-cs"/>
              </a:rPr>
              <a:t>and authenticity </a:t>
            </a:r>
            <a:r>
              <a:rPr lang="en-US" sz="1200" kern="1200" dirty="0" smtClean="0">
                <a:solidFill>
                  <a:schemeClr val="tx1"/>
                </a:solidFill>
                <a:effectLst/>
                <a:latin typeface="+mn-lt"/>
                <a:ea typeface="+mn-ea"/>
                <a:cs typeface="+mn-cs"/>
              </a:rPr>
              <a:t>imp. for luxury </a:t>
            </a:r>
            <a:r>
              <a:rPr lang="en-US" sz="1200" kern="1200" dirty="0">
                <a:solidFill>
                  <a:schemeClr val="tx1"/>
                </a:solidFill>
                <a:effectLst/>
                <a:latin typeface="+mn-lt"/>
                <a:ea typeface="+mn-ea"/>
                <a:cs typeface="+mn-cs"/>
              </a:rPr>
              <a:t>motivations driving </a:t>
            </a:r>
            <a:r>
              <a:rPr lang="en-US" sz="1200" kern="1200" dirty="0" smtClean="0">
                <a:solidFill>
                  <a:schemeClr val="tx1"/>
                </a:solidFill>
                <a:effectLst/>
                <a:latin typeface="+mn-lt"/>
                <a:ea typeface="+mn-ea"/>
                <a:cs typeface="+mn-cs"/>
              </a:rPr>
              <a:t>luxury purchases. emphasize </a:t>
            </a:r>
            <a:r>
              <a:rPr lang="en-US" sz="1200" kern="1200" dirty="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authenticity traits of </a:t>
            </a:r>
            <a:r>
              <a:rPr lang="en-US" sz="1200" b="1" kern="1200" dirty="0" smtClean="0">
                <a:solidFill>
                  <a:schemeClr val="tx1"/>
                </a:solidFill>
                <a:effectLst/>
                <a:latin typeface="+mn-lt"/>
                <a:ea typeface="+mn-ea"/>
                <a:cs typeface="+mn-cs"/>
              </a:rPr>
              <a:t>luxury </a:t>
            </a:r>
            <a:r>
              <a:rPr lang="en-US" sz="1200" b="1" kern="1200" dirty="0">
                <a:solidFill>
                  <a:schemeClr val="tx1"/>
                </a:solidFill>
                <a:effectLst/>
                <a:latin typeface="+mn-lt"/>
                <a:ea typeface="+mn-ea"/>
                <a:cs typeface="+mn-cs"/>
              </a:rPr>
              <a:t>brands </a:t>
            </a:r>
            <a:r>
              <a:rPr lang="en-US" sz="1200" kern="1200" dirty="0">
                <a:solidFill>
                  <a:schemeClr val="tx1"/>
                </a:solidFill>
                <a:effectLst/>
                <a:latin typeface="+mn-lt"/>
                <a:ea typeface="+mn-ea"/>
                <a:cs typeface="+mn-cs"/>
              </a:rPr>
              <a:t>and improve </a:t>
            </a:r>
            <a:r>
              <a:rPr lang="en-US" sz="1200" kern="1200" dirty="0" smtClean="0">
                <a:solidFill>
                  <a:schemeClr val="tx1"/>
                </a:solidFill>
                <a:effectLst/>
                <a:latin typeface="+mn-lt"/>
                <a:ea typeface="+mn-ea"/>
                <a:cs typeface="+mn-cs"/>
              </a:rPr>
              <a:t>psychological </a:t>
            </a:r>
            <a:r>
              <a:rPr lang="en-US" sz="1200" kern="1200" dirty="0">
                <a:solidFill>
                  <a:schemeClr val="tx1"/>
                </a:solidFill>
                <a:effectLst/>
                <a:latin typeface="+mn-lt"/>
                <a:ea typeface="+mn-ea"/>
                <a:cs typeface="+mn-cs"/>
              </a:rPr>
              <a:t>proximity </a:t>
            </a:r>
            <a:r>
              <a:rPr lang="en-US" sz="1200" kern="1200" dirty="0" smtClean="0">
                <a:solidFill>
                  <a:schemeClr val="tx1"/>
                </a:solidFill>
                <a:effectLst/>
                <a:latin typeface="+mn-lt"/>
                <a:ea typeface="+mn-ea"/>
                <a:cs typeface="+mn-cs"/>
              </a:rPr>
              <a:t>with ads focused on </a:t>
            </a:r>
            <a:r>
              <a:rPr lang="en-US" sz="1200" b="1" kern="1200" dirty="0" smtClean="0">
                <a:solidFill>
                  <a:schemeClr val="tx1"/>
                </a:solidFill>
                <a:effectLst/>
                <a:latin typeface="+mn-lt"/>
                <a:ea typeface="+mn-ea"/>
                <a:cs typeface="+mn-cs"/>
              </a:rPr>
              <a:t>strong links and short distance between consumer-brand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in line with existing research on counterfeiting behavior, </a:t>
            </a:r>
            <a:r>
              <a:rPr lang="en-US" sz="1200" kern="1200" dirty="0" smtClean="0">
                <a:solidFill>
                  <a:schemeClr val="tx1"/>
                </a:solidFill>
                <a:effectLst/>
                <a:latin typeface="+mn-lt"/>
                <a:ea typeface="+mn-ea"/>
                <a:cs typeface="+mn-cs"/>
              </a:rPr>
              <a:t>current research shows </a:t>
            </a:r>
            <a:r>
              <a:rPr lang="en-US" sz="1200" kern="1200" dirty="0">
                <a:solidFill>
                  <a:schemeClr val="tx1"/>
                </a:solidFill>
                <a:effectLst/>
                <a:latin typeface="+mn-lt"/>
                <a:ea typeface="+mn-ea"/>
                <a:cs typeface="+mn-cs"/>
              </a:rPr>
              <a:t>that </a:t>
            </a:r>
            <a:r>
              <a:rPr lang="en-US" sz="1200" b="1" kern="1200" dirty="0" smtClean="0">
                <a:solidFill>
                  <a:schemeClr val="tx1"/>
                </a:solidFill>
                <a:effectLst/>
                <a:latin typeface="+mn-lt"/>
                <a:ea typeface="+mn-ea"/>
                <a:cs typeface="+mn-cs"/>
              </a:rPr>
              <a:t>counterfeiting is </a:t>
            </a:r>
            <a:r>
              <a:rPr lang="en-US" sz="1200" b="1" kern="1200" dirty="0">
                <a:solidFill>
                  <a:schemeClr val="tx1"/>
                </a:solidFill>
                <a:effectLst/>
                <a:latin typeface="+mn-lt"/>
                <a:ea typeface="+mn-ea"/>
                <a:cs typeface="+mn-cs"/>
              </a:rPr>
              <a:t>influenced by </a:t>
            </a:r>
            <a:r>
              <a:rPr lang="en-US" sz="1200" b="1" kern="1200" dirty="0" smtClean="0">
                <a:solidFill>
                  <a:schemeClr val="tx1"/>
                </a:solidFill>
                <a:effectLst/>
                <a:latin typeface="+mn-lt"/>
                <a:ea typeface="+mn-ea"/>
                <a:cs typeface="+mn-cs"/>
              </a:rPr>
              <a:t>public appearance</a:t>
            </a:r>
            <a:r>
              <a:rPr lang="en-US" sz="1200" b="1" kern="1200" dirty="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social </a:t>
            </a:r>
            <a:r>
              <a:rPr lang="en-US" sz="1200" b="1" kern="1200" dirty="0">
                <a:solidFill>
                  <a:schemeClr val="tx1"/>
                </a:solidFill>
                <a:effectLst/>
                <a:latin typeface="+mn-lt"/>
                <a:ea typeface="+mn-ea"/>
                <a:cs typeface="+mn-cs"/>
              </a:rPr>
              <a:t>acceptance and </a:t>
            </a:r>
            <a:r>
              <a:rPr lang="en-US" sz="1200" b="1" kern="1200" dirty="0" smtClean="0">
                <a:solidFill>
                  <a:schemeClr val="tx1"/>
                </a:solidFill>
                <a:effectLst/>
                <a:latin typeface="+mn-lt"/>
                <a:ea typeface="+mn-ea"/>
                <a:cs typeface="+mn-cs"/>
              </a:rPr>
              <a:t>self-image</a:t>
            </a:r>
            <a:r>
              <a:rPr lang="en-US" sz="1200" kern="1200" dirty="0" smtClean="0">
                <a:solidFill>
                  <a:schemeClr val="tx1"/>
                </a:solidFill>
                <a:effectLst/>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13</a:t>
            </a:fld>
            <a:endParaRPr lang="en-US"/>
          </a:p>
        </p:txBody>
      </p:sp>
    </p:spTree>
    <p:extLst>
      <p:ext uri="{BB962C8B-B14F-4D97-AF65-F5344CB8AC3E}">
        <p14:creationId xmlns:p14="http://schemas.microsoft.com/office/powerpoint/2010/main" val="398345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214F81F-34C7-4ED0-BD76-2EFE7758A148}" type="slidenum">
              <a:rPr lang="en-US" smtClean="0"/>
              <a:t>14</a:t>
            </a:fld>
            <a:endParaRPr lang="en-US"/>
          </a:p>
        </p:txBody>
      </p:sp>
    </p:spTree>
    <p:extLst>
      <p:ext uri="{BB962C8B-B14F-4D97-AF65-F5344CB8AC3E}">
        <p14:creationId xmlns:p14="http://schemas.microsoft.com/office/powerpoint/2010/main" val="55041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Continuous </a:t>
            </a:r>
            <a:r>
              <a:rPr lang="en-US" sz="1200" b="0" i="0" u="none" strike="noStrike" kern="1200" baseline="0" dirty="0">
                <a:solidFill>
                  <a:schemeClr val="tx1"/>
                </a:solidFill>
                <a:latin typeface="+mn-lt"/>
                <a:ea typeface="+mn-ea"/>
                <a:cs typeface="+mn-cs"/>
              </a:rPr>
              <a:t>growth in online luxury shopping for 2018, to nearly $31 billion; 10% of all personal luxury sales. 44% online luxury sales from Americas, then </a:t>
            </a:r>
            <a:r>
              <a:rPr lang="en-US" sz="1200" b="0" i="0" u="none" strike="noStrike" kern="1200" baseline="0" dirty="0" smtClean="0">
                <a:solidFill>
                  <a:schemeClr val="tx1"/>
                </a:solidFill>
                <a:latin typeface="+mn-lt"/>
                <a:ea typeface="+mn-ea"/>
                <a:cs typeface="+mn-cs"/>
              </a:rPr>
              <a:t>Asia 29 &amp; Europe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Chinese share of global luxury spending continued to rise </a:t>
            </a:r>
            <a:r>
              <a:rPr lang="en-US" sz="1200" b="0" i="0" u="none" strike="noStrike" kern="1200" baseline="0" dirty="0" smtClean="0">
                <a:solidFill>
                  <a:schemeClr val="tx1"/>
                </a:solidFill>
                <a:latin typeface="+mn-lt"/>
                <a:ea typeface="+mn-ea"/>
                <a:cs typeface="+mn-cs"/>
              </a:rPr>
              <a:t>(33%), mainland </a:t>
            </a:r>
            <a:r>
              <a:rPr lang="en-US" sz="1200" b="0" i="0" u="none" strike="noStrike" kern="1200" baseline="0" dirty="0">
                <a:solidFill>
                  <a:schemeClr val="tx1"/>
                </a:solidFill>
                <a:latin typeface="+mn-lt"/>
                <a:ea typeface="+mn-ea"/>
                <a:cs typeface="+mn-cs"/>
              </a:rPr>
              <a:t>China’s share rose to 9</a:t>
            </a:r>
            <a:r>
              <a:rPr lang="en-US" sz="1200" b="0" i="0" u="none" strike="noStrike"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Flat </a:t>
            </a:r>
            <a:r>
              <a:rPr lang="fr-FR" dirty="0" err="1"/>
              <a:t>tourist</a:t>
            </a:r>
            <a:r>
              <a:rPr lang="fr-FR" dirty="0"/>
              <a:t> </a:t>
            </a:r>
            <a:r>
              <a:rPr lang="fr-FR" dirty="0" err="1"/>
              <a:t>purchases</a:t>
            </a:r>
            <a:r>
              <a:rPr lang="fr-FR" dirty="0"/>
              <a:t> on </a:t>
            </a:r>
            <a:r>
              <a:rPr lang="fr-FR" dirty="0" err="1"/>
              <a:t>average</a:t>
            </a:r>
            <a:r>
              <a:rPr lang="fr-FR" dirty="0"/>
              <a:t> in 2018, </a:t>
            </a:r>
            <a:r>
              <a:rPr lang="fr-FR" dirty="0" err="1"/>
              <a:t>decline</a:t>
            </a:r>
            <a:r>
              <a:rPr lang="fr-FR" dirty="0"/>
              <a:t> in </a:t>
            </a:r>
            <a:r>
              <a:rPr lang="fr-FR" dirty="0" err="1"/>
              <a:t>tourist</a:t>
            </a:r>
            <a:r>
              <a:rPr lang="fr-FR" dirty="0"/>
              <a:t> </a:t>
            </a:r>
            <a:r>
              <a:rPr lang="fr-FR" dirty="0" err="1"/>
              <a:t>purchases</a:t>
            </a:r>
            <a:r>
              <a:rPr lang="fr-FR" dirty="0"/>
              <a:t> in major EU </a:t>
            </a:r>
            <a:r>
              <a:rPr lang="fr-FR" dirty="0" err="1" smtClean="0"/>
              <a:t>markets</a:t>
            </a:r>
            <a:r>
              <a:rPr lang="fr-FR" dirty="0" smtClean="0"/>
              <a:t>. </a:t>
            </a:r>
            <a:r>
              <a:rPr lang="en-US" sz="1200" b="0" i="0" u="none" strike="noStrike" kern="1200" baseline="0" dirty="0">
                <a:solidFill>
                  <a:schemeClr val="tx1"/>
                </a:solidFill>
                <a:latin typeface="+mn-lt"/>
                <a:ea typeface="+mn-ea"/>
                <a:cs typeface="+mn-cs"/>
              </a:rPr>
              <a:t>Generations Y and Z accounted for </a:t>
            </a:r>
            <a:r>
              <a:rPr lang="en-US" sz="1200" b="0" i="0" u="none" strike="noStrike" kern="1200" baseline="0" dirty="0" smtClean="0">
                <a:solidFill>
                  <a:schemeClr val="tx1"/>
                </a:solidFill>
                <a:latin typeface="+mn-lt"/>
                <a:ea typeface="+mn-ea"/>
                <a:cs typeface="+mn-cs"/>
              </a:rPr>
              <a:t>33</a:t>
            </a:r>
            <a:r>
              <a:rPr lang="en-US" sz="1200" b="0" i="0" u="none" strike="noStrike" kern="1200" baseline="0" dirty="0">
                <a:solidFill>
                  <a:schemeClr val="tx1"/>
                </a:solidFill>
                <a:latin typeface="+mn-lt"/>
                <a:ea typeface="+mn-ea"/>
                <a:cs typeface="+mn-cs"/>
              </a:rPr>
              <a:t>% of luxury purchases and 47% of luxury </a:t>
            </a:r>
            <a:r>
              <a:rPr lang="en-US" sz="1200" b="0" i="0" u="none" strike="noStrike" kern="1200" baseline="0" dirty="0" smtClean="0">
                <a:solidFill>
                  <a:schemeClr val="tx1"/>
                </a:solidFill>
                <a:latin typeface="+mn-lt"/>
                <a:ea typeface="+mn-ea"/>
                <a:cs typeface="+mn-cs"/>
              </a:rPr>
              <a:t>consumers.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usman</a:t>
            </a:r>
            <a:r>
              <a:rPr lang="fr-FR" dirty="0" smtClean="0"/>
              <a:t> </a:t>
            </a:r>
            <a:r>
              <a:rPr lang="fr-FR" dirty="0" err="1"/>
              <a:t>mamu</a:t>
            </a:r>
            <a:r>
              <a:rPr lang="fr-FR" dirty="0"/>
              <a:t> </a:t>
            </a:r>
            <a:r>
              <a:rPr lang="fr-FR" dirty="0" err="1" smtClean="0"/>
              <a:t>cannot</a:t>
            </a:r>
            <a:r>
              <a:rPr lang="fr-FR" dirty="0" smtClean="0"/>
              <a:t> </a:t>
            </a:r>
            <a:r>
              <a:rPr lang="fr-FR" dirty="0" err="1" smtClean="0"/>
              <a:t>find</a:t>
            </a:r>
            <a:r>
              <a:rPr lang="fr-FR" dirty="0" smtClean="0"/>
              <a:t> </a:t>
            </a:r>
            <a:r>
              <a:rPr lang="fr-FR" dirty="0" err="1" smtClean="0"/>
              <a:t>his</a:t>
            </a:r>
            <a:r>
              <a:rPr lang="fr-FR" dirty="0" smtClean="0"/>
              <a:t> </a:t>
            </a:r>
            <a:r>
              <a:rPr lang="fr-FR" dirty="0" err="1" smtClean="0"/>
              <a:t>preferred</a:t>
            </a:r>
            <a:r>
              <a:rPr lang="fr-FR" dirty="0" smtClean="0"/>
              <a:t> </a:t>
            </a:r>
            <a:r>
              <a:rPr lang="fr-FR" dirty="0" err="1" smtClean="0"/>
              <a:t>rolex</a:t>
            </a:r>
            <a:r>
              <a:rPr lang="fr-FR" dirty="0" smtClean="0"/>
              <a:t> </a:t>
            </a:r>
            <a:r>
              <a:rPr lang="fr-FR" dirty="0" err="1"/>
              <a:t>watch</a:t>
            </a:r>
            <a:r>
              <a:rPr lang="fr-FR" dirty="0"/>
              <a:t> </a:t>
            </a:r>
            <a:r>
              <a:rPr lang="fr-FR" dirty="0" smtClean="0"/>
              <a:t>model and has to </a:t>
            </a:r>
            <a:r>
              <a:rPr lang="fr-FR" dirty="0" err="1" smtClean="0"/>
              <a:t>wait</a:t>
            </a:r>
            <a:r>
              <a:rPr lang="fr-FR" dirty="0" smtClean="0"/>
              <a:t> for </a:t>
            </a:r>
            <a:r>
              <a:rPr lang="fr-FR" dirty="0" err="1" smtClean="0"/>
              <a:t>them</a:t>
            </a:r>
            <a:r>
              <a:rPr lang="fr-FR" dirty="0" smtClean="0"/>
              <a:t> to arrive or </a:t>
            </a:r>
            <a:r>
              <a:rPr lang="fr-FR" dirty="0" err="1" smtClean="0"/>
              <a:t>ask</a:t>
            </a:r>
            <a:r>
              <a:rPr lang="fr-FR" dirty="0" smtClean="0"/>
              <a:t> a </a:t>
            </a:r>
            <a:r>
              <a:rPr lang="fr-FR" dirty="0" err="1" smtClean="0"/>
              <a:t>friend</a:t>
            </a:r>
            <a:r>
              <a:rPr lang="fr-FR" dirty="0" smtClean="0"/>
              <a:t> </a:t>
            </a:r>
            <a:r>
              <a:rPr lang="fr-FR" dirty="0" err="1" smtClean="0"/>
              <a:t>overseas</a:t>
            </a:r>
            <a:r>
              <a:rPr lang="fr-FR" baseline="0" dirty="0" smtClean="0"/>
              <a:t> to </a:t>
            </a:r>
            <a:r>
              <a:rPr lang="fr-FR" baseline="0" dirty="0" err="1" smtClean="0"/>
              <a:t>bring</a:t>
            </a:r>
            <a:r>
              <a:rPr lang="fr-FR" baseline="0" dirty="0" smtClean="0"/>
              <a:t>. </a:t>
            </a:r>
            <a:r>
              <a:rPr lang="fr-FR" dirty="0" smtClean="0"/>
              <a:t>Henrys </a:t>
            </a:r>
            <a:r>
              <a:rPr lang="fr-FR" dirty="0"/>
              <a:t>(</a:t>
            </a:r>
            <a:r>
              <a:rPr lang="fr-FR" dirty="0" err="1"/>
              <a:t>Henrietta</a:t>
            </a:r>
            <a:r>
              <a:rPr lang="fr-FR" dirty="0"/>
              <a:t>) are </a:t>
            </a:r>
            <a:r>
              <a:rPr lang="fr-FR" b="1" dirty="0" smtClean="0"/>
              <a:t>digital</a:t>
            </a:r>
            <a:r>
              <a:rPr lang="fr-FR" b="1" baseline="0" dirty="0" smtClean="0"/>
              <a:t> </a:t>
            </a:r>
            <a:r>
              <a:rPr lang="fr-FR" b="1" baseline="0" dirty="0" err="1"/>
              <a:t>savvy</a:t>
            </a:r>
            <a:r>
              <a:rPr lang="fr-FR" b="1" baseline="0" dirty="0"/>
              <a:t>, love online shopping and are </a:t>
            </a:r>
            <a:r>
              <a:rPr lang="fr-FR" b="1" baseline="0" dirty="0" err="1"/>
              <a:t>big</a:t>
            </a:r>
            <a:r>
              <a:rPr lang="fr-FR" b="1" baseline="0" dirty="0"/>
              <a:t> </a:t>
            </a:r>
            <a:r>
              <a:rPr lang="fr-FR" b="1" baseline="0" dirty="0" err="1"/>
              <a:t>spenders</a:t>
            </a:r>
            <a:r>
              <a:rPr lang="fr-FR" baseline="0" dirty="0"/>
              <a:t>. </a:t>
            </a:r>
            <a:r>
              <a:rPr lang="en-US" sz="1200" b="0" i="0" u="none" strike="noStrike" kern="1200" baseline="0" dirty="0">
                <a:solidFill>
                  <a:schemeClr val="tx1"/>
                </a:solidFill>
                <a:latin typeface="+mn-lt"/>
                <a:ea typeface="+mn-ea"/>
                <a:cs typeface="+mn-cs"/>
              </a:rPr>
              <a:t>HENRYs likely to become wealthiest members of </a:t>
            </a:r>
            <a:r>
              <a:rPr lang="en-US" sz="1200" b="0" i="0" u="none" strike="noStrike" kern="1200" baseline="0" dirty="0" smtClean="0">
                <a:solidFill>
                  <a:schemeClr val="tx1"/>
                </a:solidFill>
                <a:latin typeface="+mn-lt"/>
                <a:ea typeface="+mn-ea"/>
                <a:cs typeface="+mn-cs"/>
              </a:rPr>
              <a:t>society. Luxury: </a:t>
            </a:r>
            <a:r>
              <a:rPr lang="en-US" sz="1200" b="1" i="0" u="none" strike="noStrike" kern="1200" baseline="0" dirty="0" smtClean="0">
                <a:solidFill>
                  <a:schemeClr val="tx1"/>
                </a:solidFill>
                <a:latin typeface="+mn-lt"/>
                <a:ea typeface="+mn-ea"/>
                <a:cs typeface="+mn-cs"/>
              </a:rPr>
              <a:t>build </a:t>
            </a:r>
            <a:r>
              <a:rPr lang="en-US" sz="1200" b="1" i="0" u="none" strike="noStrike" kern="1200" baseline="0" dirty="0">
                <a:solidFill>
                  <a:schemeClr val="tx1"/>
                </a:solidFill>
                <a:latin typeface="+mn-lt"/>
                <a:ea typeface="+mn-ea"/>
                <a:cs typeface="+mn-cs"/>
              </a:rPr>
              <a:t>client relationships </a:t>
            </a:r>
            <a:r>
              <a:rPr lang="en-US" sz="1200" b="1" i="0" u="none" strike="noStrike" kern="1200" baseline="0" dirty="0" smtClean="0">
                <a:solidFill>
                  <a:schemeClr val="tx1"/>
                </a:solidFill>
                <a:latin typeface="+mn-lt"/>
                <a:ea typeface="+mn-ea"/>
                <a:cs typeface="+mn-cs"/>
              </a:rPr>
              <a:t>with </a:t>
            </a:r>
            <a:r>
              <a:rPr lang="en-US" sz="1200" b="1" i="0" u="none" strike="noStrike" kern="1200" baseline="0" dirty="0">
                <a:solidFill>
                  <a:schemeClr val="tx1"/>
                </a:solidFill>
                <a:latin typeface="+mn-lt"/>
                <a:ea typeface="+mn-ea"/>
                <a:cs typeface="+mn-cs"/>
              </a:rPr>
              <a:t>those most likely to be </a:t>
            </a:r>
            <a:r>
              <a:rPr lang="en-US" sz="1200" b="1" i="0" u="none" strike="noStrike" kern="1200" baseline="0" dirty="0" smtClean="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most affluent </a:t>
            </a:r>
            <a:r>
              <a:rPr lang="en-US" sz="1200" b="1" i="0" u="none" strike="noStrike" kern="1200" baseline="0" dirty="0" smtClean="0">
                <a:solidFill>
                  <a:schemeClr val="tx1"/>
                </a:solidFill>
                <a:latin typeface="+mn-lt"/>
                <a:ea typeface="+mn-ea"/>
                <a:cs typeface="+mn-cs"/>
              </a:rPr>
              <a:t>consumers</a:t>
            </a:r>
            <a:r>
              <a:rPr lang="en-US" sz="1200" b="0" i="0" u="none" strike="noStrike" kern="1200" baseline="0" dirty="0" smtClean="0">
                <a:solidFill>
                  <a:schemeClr val="tx1"/>
                </a:solidFill>
                <a:latin typeface="+mn-lt"/>
                <a:ea typeface="+mn-ea"/>
                <a:cs typeface="+mn-cs"/>
              </a:rPr>
              <a:t>. Loyalty of HENRYs could </a:t>
            </a:r>
            <a:r>
              <a:rPr lang="en-US" sz="1200" b="0" i="0" u="none" strike="noStrike" kern="1200" baseline="0" dirty="0">
                <a:solidFill>
                  <a:schemeClr val="tx1"/>
                </a:solidFill>
                <a:latin typeface="+mn-lt"/>
                <a:ea typeface="+mn-ea"/>
                <a:cs typeface="+mn-cs"/>
              </a:rPr>
              <a:t>be built by endorsing their core values, such as </a:t>
            </a:r>
            <a:r>
              <a:rPr lang="en-US" sz="1200" b="1" i="0" u="sng" strike="noStrike" kern="1200" baseline="0" dirty="0">
                <a:solidFill>
                  <a:schemeClr val="tx1"/>
                </a:solidFill>
                <a:latin typeface="+mn-lt"/>
                <a:ea typeface="+mn-ea"/>
                <a:cs typeface="+mn-cs"/>
              </a:rPr>
              <a:t>authenticity, </a:t>
            </a:r>
            <a:r>
              <a:rPr lang="en-US" sz="1200" b="1" i="0" u="sng" strike="noStrike" kern="1200" baseline="0" dirty="0" smtClean="0">
                <a:solidFill>
                  <a:schemeClr val="tx1"/>
                </a:solidFill>
                <a:latin typeface="+mn-lt"/>
                <a:ea typeface="+mn-ea"/>
                <a:cs typeface="+mn-cs"/>
              </a:rPr>
              <a:t>relatability</a:t>
            </a:r>
            <a:r>
              <a:rPr lang="en-US"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2</a:t>
            </a:fld>
            <a:endParaRPr lang="en-US"/>
          </a:p>
        </p:txBody>
      </p:sp>
    </p:spTree>
    <p:extLst>
      <p:ext uri="{BB962C8B-B14F-4D97-AF65-F5344CB8AC3E}">
        <p14:creationId xmlns:p14="http://schemas.microsoft.com/office/powerpoint/2010/main" val="235703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this research is on how people see their ‘selves’ within the process of luxury consumption, the differing motivations for the consumption decision and how the perception of luxury impacts the self. </a:t>
            </a:r>
            <a:endParaRPr lang="fr-FR" dirty="0"/>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3</a:t>
            </a:fld>
            <a:endParaRPr lang="en-US"/>
          </a:p>
        </p:txBody>
      </p:sp>
    </p:spTree>
    <p:extLst>
      <p:ext uri="{BB962C8B-B14F-4D97-AF65-F5344CB8AC3E}">
        <p14:creationId xmlns:p14="http://schemas.microsoft.com/office/powerpoint/2010/main" val="83058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Luxury products usually marketed as desirable brands, with the ability to sell dreams. </a:t>
            </a:r>
            <a:r>
              <a:rPr lang="fr-FR" dirty="0" err="1"/>
              <a:t>Moderate</a:t>
            </a:r>
            <a:r>
              <a:rPr lang="fr-FR" dirty="0"/>
              <a:t> </a:t>
            </a:r>
            <a:r>
              <a:rPr lang="fr-FR" dirty="0" err="1"/>
              <a:t>penetration</a:t>
            </a:r>
            <a:r>
              <a:rPr lang="fr-FR" dirty="0"/>
              <a:t>, </a:t>
            </a:r>
            <a:r>
              <a:rPr lang="fr-FR" dirty="0" err="1"/>
              <a:t>only</a:t>
            </a:r>
            <a:r>
              <a:rPr lang="fr-FR" dirty="0"/>
              <a:t> accessible to a few. Escape </a:t>
            </a:r>
            <a:r>
              <a:rPr lang="fr-FR" dirty="0" err="1"/>
              <a:t>from</a:t>
            </a:r>
            <a:r>
              <a:rPr lang="fr-FR" dirty="0"/>
              <a:t> reality,</a:t>
            </a:r>
            <a:r>
              <a:rPr lang="fr-FR" baseline="0" dirty="0"/>
              <a:t> </a:t>
            </a:r>
            <a:r>
              <a:rPr lang="fr-FR" baseline="0" dirty="0" err="1"/>
              <a:t>status</a:t>
            </a:r>
            <a:r>
              <a:rPr lang="fr-FR" baseline="0" dirty="0"/>
              <a:t> </a:t>
            </a:r>
            <a:r>
              <a:rPr lang="fr-FR" baseline="0" dirty="0" err="1"/>
              <a:t>consumption</a:t>
            </a:r>
            <a:r>
              <a:rPr lang="fr-FR" baseline="0" dirty="0"/>
              <a:t>, </a:t>
            </a:r>
            <a:r>
              <a:rPr lang="fr-FR" dirty="0" err="1" smtClean="0"/>
              <a:t>Artification</a:t>
            </a:r>
            <a:r>
              <a:rPr lang="fr-FR" dirty="0" smtClean="0"/>
              <a:t>. </a:t>
            </a:r>
            <a:r>
              <a:rPr lang="fr-FR" dirty="0"/>
              <a:t>Are the brands </a:t>
            </a:r>
            <a:r>
              <a:rPr lang="fr-FR" dirty="0" err="1"/>
              <a:t>getting</a:t>
            </a:r>
            <a:r>
              <a:rPr lang="fr-FR" dirty="0"/>
              <a:t> </a:t>
            </a:r>
            <a:r>
              <a:rPr lang="fr-FR" dirty="0" err="1"/>
              <a:t>too</a:t>
            </a:r>
            <a:r>
              <a:rPr lang="fr-FR" dirty="0"/>
              <a:t> far </a:t>
            </a:r>
            <a:r>
              <a:rPr lang="fr-FR" dirty="0" err="1"/>
              <a:t>from</a:t>
            </a:r>
            <a:r>
              <a:rPr lang="fr-FR" dirty="0"/>
              <a:t> </a:t>
            </a:r>
            <a:r>
              <a:rPr lang="fr-FR" dirty="0" err="1"/>
              <a:t>their</a:t>
            </a:r>
            <a:r>
              <a:rPr lang="fr-FR" dirty="0"/>
              <a:t> </a:t>
            </a:r>
            <a:r>
              <a:rPr lang="fr-FR" dirty="0" err="1"/>
              <a:t>customers</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direct experiences in the “here and now” can be concretely defined. Anything not present within current reality is distal &amp; has to be constructed, things might not be present in the current reality for four reasons. perceptions of the same object can vary based on how a person thinks of it. These perceptions, conceptualized as the construal level theory, influence how much we perceive ourselves to be distant from objects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sz="1200" kern="1200" baseline="0" dirty="0">
                <a:solidFill>
                  <a:schemeClr val="tx1"/>
                </a:solidFill>
                <a:effectLst/>
                <a:latin typeface="+mn-lt"/>
                <a:ea typeface="+mn-ea"/>
                <a:cs typeface="+mn-cs"/>
              </a:rPr>
              <a:t>Psychological distance on any one dimension can trigger distance on other dimensions as well. </a:t>
            </a:r>
            <a:r>
              <a:rPr lang="en-US" sz="1200" b="1" kern="1200" baseline="0" dirty="0">
                <a:solidFill>
                  <a:schemeClr val="tx1"/>
                </a:solidFill>
                <a:effectLst/>
                <a:latin typeface="+mn-lt"/>
                <a:ea typeface="+mn-ea"/>
                <a:cs typeface="+mn-cs"/>
              </a:rPr>
              <a:t>Greater proximity means the perception of being close to the product and its offered “subjective” hedonic experience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abstract construal in luxury branding trigger a distance between</a:t>
            </a:r>
            <a:r>
              <a:rPr lang="en-US" sz="1200" kern="1200" baseline="0" dirty="0">
                <a:solidFill>
                  <a:schemeClr val="tx1"/>
                </a:solidFill>
                <a:effectLst/>
                <a:latin typeface="+mn-lt"/>
                <a:ea typeface="+mn-ea"/>
                <a:cs typeface="+mn-cs"/>
              </a:rPr>
              <a:t> the brand and the </a:t>
            </a:r>
            <a:r>
              <a:rPr lang="en-US" sz="1200" kern="1200" baseline="0" dirty="0" smtClean="0">
                <a:solidFill>
                  <a:schemeClr val="tx1"/>
                </a:solidFill>
                <a:effectLst/>
                <a:latin typeface="+mn-lt"/>
                <a:ea typeface="+mn-ea"/>
                <a:cs typeface="+mn-cs"/>
              </a:rPr>
              <a:t>self?</a:t>
            </a:r>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4</a:t>
            </a:fld>
            <a:endParaRPr lang="en-US"/>
          </a:p>
        </p:txBody>
      </p:sp>
    </p:spTree>
    <p:extLst>
      <p:ext uri="{BB962C8B-B14F-4D97-AF65-F5344CB8AC3E}">
        <p14:creationId xmlns:p14="http://schemas.microsoft.com/office/powerpoint/2010/main" val="35454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“Unauthorized representation of a registered </a:t>
            </a:r>
            <a:r>
              <a:rPr lang="en-US" dirty="0" smtClean="0"/>
              <a:t>trademark…with </a:t>
            </a:r>
            <a:r>
              <a:rPr lang="en-US" dirty="0"/>
              <a:t>a view to deceiving the purchaser into believing that he/she is buying the original goods” </a:t>
            </a:r>
            <a:r>
              <a:rPr lang="en-US" sz="1000" dirty="0"/>
              <a:t>(OECD, </a:t>
            </a:r>
            <a:r>
              <a:rPr lang="en-US" sz="1000" dirty="0" smtClean="0"/>
              <a:t>2002)</a:t>
            </a:r>
            <a:endParaRPr lang="fr-FR" dirty="0"/>
          </a:p>
          <a:p>
            <a:r>
              <a:rPr lang="fr-FR" baseline="0" dirty="0" err="1" smtClean="0"/>
              <a:t>need</a:t>
            </a:r>
            <a:r>
              <a:rPr lang="fr-FR" baseline="0" dirty="0" smtClean="0"/>
              <a:t> </a:t>
            </a:r>
            <a:r>
              <a:rPr lang="fr-FR" baseline="0" dirty="0"/>
              <a:t>to </a:t>
            </a:r>
            <a:r>
              <a:rPr lang="fr-FR" baseline="0" dirty="0" err="1"/>
              <a:t>better</a:t>
            </a:r>
            <a:r>
              <a:rPr lang="fr-FR" baseline="0" dirty="0"/>
              <a:t> </a:t>
            </a:r>
            <a:r>
              <a:rPr lang="fr-FR" baseline="0" dirty="0" err="1"/>
              <a:t>undersand</a:t>
            </a:r>
            <a:r>
              <a:rPr lang="fr-FR" baseline="0" dirty="0"/>
              <a:t> the </a:t>
            </a:r>
            <a:r>
              <a:rPr lang="fr-FR" baseline="0" dirty="0" err="1"/>
              <a:t>psychology</a:t>
            </a:r>
            <a:r>
              <a:rPr lang="fr-FR" baseline="0" dirty="0"/>
              <a:t> of </a:t>
            </a:r>
            <a:r>
              <a:rPr lang="fr-FR" baseline="0" dirty="0" err="1"/>
              <a:t>consumers</a:t>
            </a:r>
            <a:r>
              <a:rPr lang="fr-FR" baseline="0" dirty="0"/>
              <a:t>, </a:t>
            </a:r>
            <a:r>
              <a:rPr lang="fr-FR" baseline="0" dirty="0" err="1"/>
              <a:t>their</a:t>
            </a:r>
            <a:r>
              <a:rPr lang="fr-FR" baseline="0" dirty="0"/>
              <a:t> motivations, self-perceptions.</a:t>
            </a:r>
          </a:p>
          <a:p>
            <a:pPr marL="171450" indent="-171450">
              <a:buFont typeface="Arial" panose="020B0604020202020204" pitchFamily="34" charset="0"/>
              <a:buChar char="•"/>
            </a:pPr>
            <a:r>
              <a:rPr lang="fr-FR" baseline="0" dirty="0" err="1" smtClean="0"/>
              <a:t>experience</a:t>
            </a:r>
            <a:r>
              <a:rPr lang="fr-FR" baseline="0" dirty="0" smtClean="0"/>
              <a:t> </a:t>
            </a:r>
            <a:r>
              <a:rPr lang="fr-FR" baseline="0" dirty="0"/>
              <a:t>real </a:t>
            </a:r>
            <a:r>
              <a:rPr lang="fr-FR" baseline="0" dirty="0" err="1"/>
              <a:t>luxury</a:t>
            </a:r>
            <a:r>
              <a:rPr lang="fr-FR" baseline="0" dirty="0"/>
              <a:t>, </a:t>
            </a:r>
            <a:r>
              <a:rPr lang="en-US" sz="1200" kern="1200" dirty="0">
                <a:solidFill>
                  <a:schemeClr val="tx1"/>
                </a:solidFill>
                <a:effectLst/>
                <a:latin typeface="+mn-lt"/>
                <a:ea typeface="+mn-ea"/>
                <a:cs typeface="+mn-cs"/>
              </a:rPr>
              <a:t>signaling a positive trait of </a:t>
            </a:r>
            <a:r>
              <a:rPr lang="en-US" sz="1200" kern="1200" dirty="0" smtClean="0">
                <a:solidFill>
                  <a:schemeClr val="tx1"/>
                </a:solidFill>
                <a:effectLst/>
                <a:latin typeface="+mn-lt"/>
                <a:ea typeface="+mn-ea"/>
                <a:cs typeface="+mn-cs"/>
              </a:rPr>
              <a:t>wealth </a:t>
            </a:r>
          </a:p>
          <a:p>
            <a:pPr marL="171450" indent="-171450">
              <a:buFont typeface="Arial" panose="020B0604020202020204" pitchFamily="34" charset="0"/>
              <a:buChar char="•"/>
            </a:pPr>
            <a:r>
              <a:rPr lang="fr-FR" baseline="0" dirty="0" smtClean="0"/>
              <a:t>Look-</a:t>
            </a:r>
            <a:r>
              <a:rPr lang="fr-FR" baseline="0" dirty="0" err="1" smtClean="0"/>
              <a:t>alike</a:t>
            </a:r>
            <a:r>
              <a:rPr lang="fr-FR" baseline="0" dirty="0" smtClean="0"/>
              <a:t> </a:t>
            </a:r>
            <a:r>
              <a:rPr lang="fr-FR" baseline="0" dirty="0" err="1"/>
              <a:t>knock-offs</a:t>
            </a:r>
            <a:r>
              <a:rPr lang="fr-FR" baseline="0" dirty="0"/>
              <a:t> </a:t>
            </a:r>
            <a:r>
              <a:rPr lang="fr-FR" baseline="0" dirty="0" err="1"/>
              <a:t>with</a:t>
            </a:r>
            <a:r>
              <a:rPr lang="fr-FR" baseline="0" dirty="0"/>
              <a:t> </a:t>
            </a:r>
            <a:r>
              <a:rPr lang="fr-FR" baseline="0" dirty="0" err="1"/>
              <a:t>highly</a:t>
            </a:r>
            <a:r>
              <a:rPr lang="fr-FR" baseline="0" dirty="0"/>
              <a:t> visible logo or quiet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Value-expressive:</a:t>
            </a:r>
            <a:r>
              <a:rPr lang="en-US" sz="1200" kern="1200" dirty="0">
                <a:solidFill>
                  <a:schemeClr val="tx1"/>
                </a:solidFill>
                <a:effectLst/>
                <a:latin typeface="+mn-lt"/>
                <a:ea typeface="+mn-ea"/>
                <a:cs typeface="+mn-cs"/>
              </a:rPr>
              <a:t> communicating your </a:t>
            </a:r>
            <a:r>
              <a:rPr lang="en-US" sz="1200" u="sng" kern="1200" dirty="0">
                <a:solidFill>
                  <a:schemeClr val="tx1"/>
                </a:solidFill>
                <a:effectLst/>
                <a:latin typeface="+mn-lt"/>
                <a:ea typeface="+mn-ea"/>
                <a:cs typeface="+mn-cs"/>
              </a:rPr>
              <a:t>beliefs/values</a:t>
            </a:r>
            <a:r>
              <a:rPr lang="en-US" sz="1200" kern="1200" dirty="0">
                <a:solidFill>
                  <a:schemeClr val="tx1"/>
                </a:solidFill>
                <a:effectLst/>
                <a:latin typeface="+mn-lt"/>
                <a:ea typeface="+mn-ea"/>
                <a:cs typeface="+mn-cs"/>
              </a:rPr>
              <a:t> to the environment</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Preference </a:t>
            </a:r>
            <a:r>
              <a:rPr lang="en-US" sz="1200" b="0" i="0" u="none" strike="noStrike" kern="1200" baseline="0" dirty="0">
                <a:solidFill>
                  <a:schemeClr val="tx1"/>
                </a:solidFill>
                <a:latin typeface="+mn-lt"/>
                <a:ea typeface="+mn-ea"/>
                <a:cs typeface="+mn-cs"/>
              </a:rPr>
              <a:t>for authentic luxury brands because of </a:t>
            </a:r>
            <a:r>
              <a:rPr lang="en-US" sz="1200" b="1" i="0" u="none" strike="noStrike" kern="1200" baseline="0" dirty="0">
                <a:solidFill>
                  <a:schemeClr val="tx1"/>
                </a:solidFill>
                <a:latin typeface="+mn-lt"/>
                <a:ea typeface="+mn-ea"/>
                <a:cs typeface="+mn-cs"/>
              </a:rPr>
              <a:t>high product quality and self-expression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a:t>
            </a:r>
            <a:r>
              <a:rPr lang="en-US" sz="1200" b="1" kern="1200" dirty="0" err="1">
                <a:solidFill>
                  <a:schemeClr val="tx1"/>
                </a:solidFill>
                <a:effectLst/>
                <a:latin typeface="+mn-lt"/>
                <a:ea typeface="+mn-ea"/>
                <a:cs typeface="+mn-cs"/>
              </a:rPr>
              <a:t>adjustive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desirability, </a:t>
            </a:r>
            <a:r>
              <a:rPr lang="en-US" sz="1200" u="sng" kern="1200" dirty="0" smtClean="0">
                <a:solidFill>
                  <a:schemeClr val="tx1"/>
                </a:solidFill>
                <a:effectLst/>
                <a:latin typeface="+mn-lt"/>
                <a:ea typeface="+mn-ea"/>
                <a:cs typeface="+mn-cs"/>
              </a:rPr>
              <a:t>self-presentation, </a:t>
            </a:r>
            <a:r>
              <a:rPr lang="en-US" sz="1200" b="0" i="0" u="sng" strike="noStrike" kern="1200" baseline="0" dirty="0">
                <a:solidFill>
                  <a:schemeClr val="tx1"/>
                </a:solidFill>
                <a:latin typeface="+mn-lt"/>
                <a:ea typeface="+mn-ea"/>
                <a:cs typeface="+mn-cs"/>
              </a:rPr>
              <a:t>maintain relationships</a:t>
            </a:r>
            <a:r>
              <a:rPr lang="en-US" sz="1200" b="0" i="0" u="none" strike="noStrike" kern="1200" baseline="0" dirty="0">
                <a:solidFill>
                  <a:schemeClr val="tx1"/>
                </a:solidFill>
                <a:latin typeface="+mn-lt"/>
                <a:ea typeface="+mn-ea"/>
                <a:cs typeface="+mn-cs"/>
              </a:rPr>
              <a:t> in the society. Preference for counterfeit because of </a:t>
            </a:r>
            <a:r>
              <a:rPr lang="en-US" sz="1200" b="1" i="0" u="none" strike="noStrike" kern="1200" baseline="0" dirty="0" smtClean="0">
                <a:solidFill>
                  <a:schemeClr val="tx1"/>
                </a:solidFill>
                <a:latin typeface="+mn-lt"/>
                <a:ea typeface="+mn-ea"/>
                <a:cs typeface="+mn-cs"/>
              </a:rPr>
              <a:t>ability </a:t>
            </a:r>
            <a:r>
              <a:rPr lang="en-US" sz="1200" b="1" i="0" u="none" strike="noStrike" kern="1200" baseline="0" dirty="0">
                <a:solidFill>
                  <a:schemeClr val="tx1"/>
                </a:solidFill>
                <a:latin typeface="+mn-lt"/>
                <a:ea typeface="+mn-ea"/>
                <a:cs typeface="+mn-cs"/>
              </a:rPr>
              <a:t>to emulate luxury consumers</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High </a:t>
            </a:r>
            <a:r>
              <a:rPr lang="fr-FR" baseline="0" dirty="0" err="1"/>
              <a:t>authenticity</a:t>
            </a:r>
            <a:r>
              <a:rPr lang="fr-FR" baseline="0" dirty="0"/>
              <a:t> (engage in </a:t>
            </a:r>
            <a:r>
              <a:rPr lang="fr-FR" baseline="0" dirty="0" err="1"/>
              <a:t>authenticating</a:t>
            </a:r>
            <a:r>
              <a:rPr lang="fr-FR" baseline="0" dirty="0"/>
              <a:t> actions </a:t>
            </a:r>
            <a:r>
              <a:rPr lang="fr-FR" baseline="0" dirty="0" err="1"/>
              <a:t>through</a:t>
            </a:r>
            <a:r>
              <a:rPr lang="fr-FR" baseline="0" dirty="0"/>
              <a:t> </a:t>
            </a:r>
            <a:r>
              <a:rPr lang="fr-FR" baseline="0" dirty="0" err="1"/>
              <a:t>genuine</a:t>
            </a:r>
            <a:r>
              <a:rPr lang="fr-FR" baseline="0" dirty="0"/>
              <a:t> </a:t>
            </a:r>
            <a:r>
              <a:rPr lang="fr-FR" baseline="0" dirty="0" err="1"/>
              <a:t>consumption</a:t>
            </a:r>
            <a:r>
              <a:rPr lang="fr-FR" baseline="0" dirty="0"/>
              <a:t>), </a:t>
            </a:r>
            <a:r>
              <a:rPr lang="fr-FR" baseline="0" dirty="0" err="1"/>
              <a:t>low</a:t>
            </a:r>
            <a:r>
              <a:rPr lang="fr-FR" baseline="0" dirty="0"/>
              <a:t> </a:t>
            </a:r>
            <a:r>
              <a:rPr lang="fr-FR" baseline="0" dirty="0" err="1"/>
              <a:t>authenticity</a:t>
            </a:r>
            <a:r>
              <a:rPr lang="fr-FR" baseline="0" dirty="0"/>
              <a:t> (</a:t>
            </a:r>
            <a:r>
              <a:rPr lang="fr-FR" baseline="0" dirty="0" err="1"/>
              <a:t>low</a:t>
            </a:r>
            <a:r>
              <a:rPr lang="fr-FR" baseline="0" dirty="0"/>
              <a:t> importance, </a:t>
            </a:r>
            <a:r>
              <a:rPr lang="fr-FR" baseline="0" dirty="0" err="1"/>
              <a:t>indulge</a:t>
            </a:r>
            <a:r>
              <a:rPr lang="fr-FR" baseline="0" dirty="0"/>
              <a:t> in </a:t>
            </a:r>
            <a:r>
              <a:rPr lang="fr-FR" baseline="0" dirty="0" err="1"/>
              <a:t>counterfeits</a:t>
            </a:r>
            <a:r>
              <a:rPr lang="fr-FR" baseline="0" dirty="0"/>
              <a:t>)</a:t>
            </a: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5</a:t>
            </a:fld>
            <a:endParaRPr lang="en-US"/>
          </a:p>
        </p:txBody>
      </p:sp>
    </p:spTree>
    <p:extLst>
      <p:ext uri="{BB962C8B-B14F-4D97-AF65-F5344CB8AC3E}">
        <p14:creationId xmlns:p14="http://schemas.microsoft.com/office/powerpoint/2010/main" val="235746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Luxury purchases are mainly a </a:t>
            </a:r>
            <a:r>
              <a:rPr lang="en-US" sz="1200" b="1" kern="1200" baseline="0" dirty="0">
                <a:solidFill>
                  <a:schemeClr val="tx1"/>
                </a:solidFill>
                <a:effectLst/>
                <a:latin typeface="+mn-lt"/>
                <a:ea typeface="+mn-ea"/>
                <a:cs typeface="+mn-cs"/>
              </a:rPr>
              <a:t>social decision</a:t>
            </a:r>
            <a:r>
              <a:rPr lang="en-US" sz="1200" kern="1200" baseline="0" dirty="0">
                <a:solidFill>
                  <a:schemeClr val="tx1"/>
                </a:solidFill>
                <a:effectLst/>
                <a:latin typeface="+mn-lt"/>
                <a:ea typeface="+mn-ea"/>
                <a:cs typeface="+mn-cs"/>
              </a:rPr>
              <a:t>, Purchase luxury products that align with self-image</a:t>
            </a:r>
            <a:r>
              <a:rPr lang="en-US" sz="1200" b="1" kern="1200" baseline="0" dirty="0">
                <a:solidFill>
                  <a:schemeClr val="tx1"/>
                </a:solidFill>
                <a:effectLst/>
                <a:latin typeface="+mn-lt"/>
                <a:ea typeface="+mn-ea"/>
                <a:cs typeface="+mn-cs"/>
              </a:rPr>
              <a:t>…+ self-presentation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has been shown to influence purchase intention for genuine luxury brands.</a:t>
            </a:r>
            <a:r>
              <a:rPr lang="en-US" sz="1200" kern="1200" baseline="0" dirty="0">
                <a:solidFill>
                  <a:schemeClr val="tx1"/>
                </a:solidFill>
                <a:effectLst/>
                <a:latin typeface="+mn-lt"/>
                <a:ea typeface="+mn-ea"/>
                <a:cs typeface="+mn-cs"/>
              </a:rPr>
              <a:t> Self-consciousness: “</a:t>
            </a:r>
            <a:r>
              <a:rPr lang="en-US" sz="1200" b="1" kern="1200" baseline="0" dirty="0">
                <a:solidFill>
                  <a:schemeClr val="tx1"/>
                </a:solidFill>
                <a:effectLst/>
                <a:latin typeface="+mn-lt"/>
                <a:ea typeface="+mn-ea"/>
                <a:cs typeface="+mn-cs"/>
              </a:rPr>
              <a:t>awareness of the self as a social object and that others are aware of the self</a:t>
            </a:r>
            <a:r>
              <a:rPr lang="en-US" sz="1200" kern="1200" baseline="0" dirty="0">
                <a:solidFill>
                  <a:schemeClr val="tx1"/>
                </a:solidFill>
                <a:effectLst/>
                <a:latin typeface="+mn-lt"/>
                <a:ea typeface="+mn-ea"/>
                <a:cs typeface="+mn-cs"/>
              </a:rPr>
              <a:t>”, are imp concerns for behaviors occurring within social environment such as conspicuous consumption of luxury, regardless of authenticity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Imperative to consider a social emotion for the socially instigated behavior of luxury consumption. Induces fear of exclusion and is more relevant for social contexts as opposed to </a:t>
            </a:r>
            <a:r>
              <a:rPr lang="en-US" sz="1200" b="1" kern="1200" baseline="0" dirty="0">
                <a:solidFill>
                  <a:schemeClr val="tx1"/>
                </a:solidFill>
                <a:effectLst/>
                <a:latin typeface="+mn-lt"/>
                <a:ea typeface="+mn-ea"/>
                <a:cs typeface="+mn-cs"/>
              </a:rPr>
              <a:t>pride (self-induced) and regret (self-directed)</a:t>
            </a:r>
            <a:r>
              <a:rPr lang="en-US" sz="1200" kern="1200" baseline="0" dirty="0">
                <a:solidFill>
                  <a:schemeClr val="tx1"/>
                </a:solidFill>
                <a:effectLst/>
                <a:latin typeface="+mn-lt"/>
                <a:ea typeface="+mn-ea"/>
                <a:cs typeface="+mn-cs"/>
              </a:rPr>
              <a:t>. Shame is commonly used in marketing communications advising against socially unacceptable actions such as counterfeiting. </a:t>
            </a:r>
            <a:r>
              <a:rPr lang="en-US" sz="1200" kern="1200" dirty="0">
                <a:solidFill>
                  <a:schemeClr val="tx1"/>
                </a:solidFill>
                <a:effectLst/>
                <a:latin typeface="+mn-lt"/>
                <a:ea typeface="+mn-ea"/>
                <a:cs typeface="+mn-cs"/>
              </a:rPr>
              <a:t>A feeling of negative moral emotion based on self-view and luxury motivation to </a:t>
            </a:r>
            <a:r>
              <a:rPr lang="en-US" sz="1200" b="1" kern="1200" dirty="0">
                <a:solidFill>
                  <a:schemeClr val="tx1"/>
                </a:solidFill>
                <a:effectLst/>
                <a:latin typeface="+mn-lt"/>
                <a:ea typeface="+mn-ea"/>
                <a:cs typeface="+mn-cs"/>
              </a:rPr>
              <a:t>curb future counterfeiting consumption </a:t>
            </a:r>
            <a:endParaRPr lang="en-US" b="1" dirty="0"/>
          </a:p>
        </p:txBody>
      </p:sp>
      <p:sp>
        <p:nvSpPr>
          <p:cNvPr id="4" name="Espace réservé du numéro de diapositive 3"/>
          <p:cNvSpPr>
            <a:spLocks noGrp="1"/>
          </p:cNvSpPr>
          <p:nvPr>
            <p:ph type="sldNum" sz="quarter" idx="10"/>
          </p:nvPr>
        </p:nvSpPr>
        <p:spPr/>
        <p:txBody>
          <a:bodyPr/>
          <a:lstStyle/>
          <a:p>
            <a:fld id="{4214F81F-34C7-4ED0-BD76-2EFE7758A148}" type="slidenum">
              <a:rPr lang="en-US" smtClean="0"/>
              <a:t>6</a:t>
            </a:fld>
            <a:endParaRPr lang="en-US"/>
          </a:p>
        </p:txBody>
      </p:sp>
    </p:spTree>
    <p:extLst>
      <p:ext uri="{BB962C8B-B14F-4D97-AF65-F5344CB8AC3E}">
        <p14:creationId xmlns:p14="http://schemas.microsoft.com/office/powerpoint/2010/main" val="40889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68% wear frequently with 35% wearing everyday</a:t>
            </a:r>
          </a:p>
          <a:p>
            <a:r>
              <a:rPr lang="en-US" dirty="0"/>
              <a:t>Recall: mentioned among top of mind awareness brands by respondents</a:t>
            </a:r>
          </a:p>
          <a:p>
            <a:r>
              <a:rPr lang="en-US" dirty="0"/>
              <a:t>93% were aware of Rolex brand &amp; its wristwatches</a:t>
            </a:r>
          </a:p>
          <a:p>
            <a:r>
              <a:rPr lang="en-US" dirty="0"/>
              <a:t>Half of the sample owned a Rolex product</a:t>
            </a:r>
          </a:p>
        </p:txBody>
      </p:sp>
      <p:sp>
        <p:nvSpPr>
          <p:cNvPr id="4" name="Slide Number Placeholder 3"/>
          <p:cNvSpPr>
            <a:spLocks noGrp="1"/>
          </p:cNvSpPr>
          <p:nvPr>
            <p:ph type="sldNum" sz="quarter" idx="5"/>
          </p:nvPr>
        </p:nvSpPr>
        <p:spPr/>
        <p:txBody>
          <a:bodyPr/>
          <a:lstStyle/>
          <a:p>
            <a:fld id="{4214F81F-34C7-4ED0-BD76-2EFE7758A148}" type="slidenum">
              <a:rPr lang="en-US" smtClean="0"/>
              <a:t>8</a:t>
            </a:fld>
            <a:endParaRPr lang="en-US"/>
          </a:p>
        </p:txBody>
      </p:sp>
    </p:spTree>
    <p:extLst>
      <p:ext uri="{BB962C8B-B14F-4D97-AF65-F5344CB8AC3E}">
        <p14:creationId xmlns:p14="http://schemas.microsoft.com/office/powerpoint/2010/main" val="55910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GOF </a:t>
            </a:r>
            <a:r>
              <a:rPr lang="en-CA" sz="1200" kern="1200" dirty="0">
                <a:solidFill>
                  <a:schemeClr val="tx1"/>
                </a:solidFill>
                <a:effectLst/>
                <a:latin typeface="+mn-lt"/>
                <a:ea typeface="+mn-ea"/>
                <a:cs typeface="+mn-cs"/>
              </a:rPr>
              <a:t>far above the 0.36 threshold for excellent fit suggested by </a:t>
            </a:r>
            <a:r>
              <a:rPr lang="en-US" sz="1200" kern="1200" dirty="0" err="1">
                <a:solidFill>
                  <a:schemeClr val="tx1"/>
                </a:solidFill>
                <a:effectLst/>
                <a:latin typeface="+mn-lt"/>
                <a:ea typeface="+mn-ea"/>
                <a:cs typeface="+mn-cs"/>
              </a:rPr>
              <a:t>Wetzels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Odekerken-Schröder</a:t>
            </a:r>
            <a:r>
              <a:rPr lang="en-US" sz="1200" kern="1200" dirty="0">
                <a:solidFill>
                  <a:schemeClr val="tx1"/>
                </a:solidFill>
                <a:effectLst/>
                <a:latin typeface="+mn-lt"/>
                <a:ea typeface="+mn-ea"/>
                <a:cs typeface="+mn-cs"/>
              </a:rPr>
              <a:t>, &amp; Van </a:t>
            </a:r>
            <a:r>
              <a:rPr lang="en-US" sz="1200" kern="1200" dirty="0" err="1">
                <a:solidFill>
                  <a:schemeClr val="tx1"/>
                </a:solidFill>
                <a:effectLst/>
                <a:latin typeface="+mn-lt"/>
                <a:ea typeface="+mn-ea"/>
                <a:cs typeface="+mn-cs"/>
              </a:rPr>
              <a:t>Oppen</a:t>
            </a:r>
            <a:r>
              <a:rPr lang="en-US" sz="1200" kern="1200" dirty="0">
                <a:solidFill>
                  <a:schemeClr val="tx1"/>
                </a:solidFill>
                <a:effectLst/>
                <a:latin typeface="+mn-lt"/>
                <a:ea typeface="+mn-ea"/>
                <a:cs typeface="+mn-cs"/>
              </a:rPr>
              <a:t>, (2009)</a:t>
            </a:r>
            <a:r>
              <a:rPr lang="en-CA" sz="1200" kern="1200" dirty="0">
                <a:solidFill>
                  <a:schemeClr val="tx1"/>
                </a:solidFill>
                <a:effectLst/>
                <a:latin typeface="+mn-lt"/>
                <a:ea typeface="+mn-ea"/>
                <a:cs typeface="+mn-cs"/>
              </a:rPr>
              <a:t> and identical to the bootstrapped </a:t>
            </a:r>
            <a:r>
              <a:rPr lang="en-CA" sz="1200" kern="1200" dirty="0" err="1">
                <a:solidFill>
                  <a:schemeClr val="tx1"/>
                </a:solidFill>
                <a:effectLst/>
                <a:latin typeface="+mn-lt"/>
                <a:ea typeface="+mn-ea"/>
                <a:cs typeface="+mn-cs"/>
              </a:rPr>
              <a:t>GoF</a:t>
            </a:r>
            <a:r>
              <a:rPr lang="en-CA" sz="1200" kern="1200" dirty="0">
                <a:solidFill>
                  <a:schemeClr val="tx1"/>
                </a:solidFill>
                <a:effectLst/>
                <a:latin typeface="+mn-lt"/>
                <a:ea typeface="+mn-ea"/>
                <a:cs typeface="+mn-cs"/>
              </a:rPr>
              <a:t> values</a:t>
            </a:r>
            <a:endParaRPr lang="en-US" dirty="0"/>
          </a:p>
        </p:txBody>
      </p:sp>
      <p:sp>
        <p:nvSpPr>
          <p:cNvPr id="4" name="Slide Number Placeholder 3"/>
          <p:cNvSpPr>
            <a:spLocks noGrp="1"/>
          </p:cNvSpPr>
          <p:nvPr>
            <p:ph type="sldNum" sz="quarter" idx="5"/>
          </p:nvPr>
        </p:nvSpPr>
        <p:spPr/>
        <p:txBody>
          <a:bodyPr/>
          <a:lstStyle/>
          <a:p>
            <a:fld id="{4214F81F-34C7-4ED0-BD76-2EFE7758A148}" type="slidenum">
              <a:rPr lang="en-US" smtClean="0"/>
              <a:t>9</a:t>
            </a:fld>
            <a:endParaRPr lang="en-US"/>
          </a:p>
        </p:txBody>
      </p:sp>
    </p:spTree>
    <p:extLst>
      <p:ext uri="{BB962C8B-B14F-4D97-AF65-F5344CB8AC3E}">
        <p14:creationId xmlns:p14="http://schemas.microsoft.com/office/powerpoint/2010/main" val="229117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Authentic luxury consumers are not engaging in conspicuous consumption, possibly because of low need for status</a:t>
            </a:r>
          </a:p>
          <a:p>
            <a:endParaRPr lang="en-US" dirty="0" smtClean="0"/>
          </a:p>
          <a:p>
            <a:r>
              <a:rPr lang="en-US" dirty="0" smtClean="0"/>
              <a:t>In absence of self-authenticity, psychological proximity</a:t>
            </a:r>
            <a:r>
              <a:rPr lang="en-US" baseline="0" dirty="0" smtClean="0"/>
              <a:t> plays important role for luxury motivations</a:t>
            </a:r>
            <a:endParaRPr lang="en-US" dirty="0"/>
          </a:p>
        </p:txBody>
      </p:sp>
      <p:sp>
        <p:nvSpPr>
          <p:cNvPr id="4" name="Slide Number Placeholder 3"/>
          <p:cNvSpPr>
            <a:spLocks noGrp="1"/>
          </p:cNvSpPr>
          <p:nvPr>
            <p:ph type="sldNum" sz="quarter" idx="5"/>
          </p:nvPr>
        </p:nvSpPr>
        <p:spPr/>
        <p:txBody>
          <a:bodyPr/>
          <a:lstStyle/>
          <a:p>
            <a:fld id="{4214F81F-34C7-4ED0-BD76-2EFE7758A148}" type="slidenum">
              <a:rPr lang="en-US" smtClean="0"/>
              <a:t>10</a:t>
            </a:fld>
            <a:endParaRPr lang="en-US"/>
          </a:p>
        </p:txBody>
      </p:sp>
    </p:spTree>
    <p:extLst>
      <p:ext uri="{BB962C8B-B14F-4D97-AF65-F5344CB8AC3E}">
        <p14:creationId xmlns:p14="http://schemas.microsoft.com/office/powerpoint/2010/main" val="266481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fr-FR" smtClean="0"/>
              <a:t>19 May 2019</a:t>
            </a:r>
            <a:endParaRPr lang="en-US" dirty="0"/>
          </a:p>
        </p:txBody>
      </p:sp>
      <p:sp>
        <p:nvSpPr>
          <p:cNvPr id="5" name="Footer Placeholder 4"/>
          <p:cNvSpPr>
            <a:spLocks noGrp="1"/>
          </p:cNvSpPr>
          <p:nvPr>
            <p:ph type="ftr" sz="quarter" idx="11"/>
          </p:nvPr>
        </p:nvSpPr>
        <p:spPr/>
        <p:txBody>
          <a:bodyPr/>
          <a:lstStyle/>
          <a:p>
            <a:r>
              <a:rPr lang="en-US" smtClean="0"/>
              <a:t>Presented by Faheem Ahmed at the 6iCBR, Cancun, Mexico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306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fr-FR" smtClean="0"/>
              <a:t>19 May 2019</a:t>
            </a:r>
            <a:endParaRPr lang="en-US" dirty="0"/>
          </a:p>
        </p:txBody>
      </p:sp>
      <p:sp>
        <p:nvSpPr>
          <p:cNvPr id="4" name="Footer Placeholder 3"/>
          <p:cNvSpPr>
            <a:spLocks noGrp="1"/>
          </p:cNvSpPr>
          <p:nvPr>
            <p:ph type="ftr" sz="quarter" idx="11"/>
          </p:nvPr>
        </p:nvSpPr>
        <p:spPr/>
        <p:txBody>
          <a:bodyPr/>
          <a:lstStyle/>
          <a:p>
            <a:r>
              <a:rPr lang="en-US" smtClean="0"/>
              <a:t>Presented by Faheem Ahmed at the 6iCBR, Cancun, Mexico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8770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19 May 2019</a:t>
            </a:r>
            <a:endParaRPr lang="en-US" dirty="0"/>
          </a:p>
        </p:txBody>
      </p:sp>
      <p:sp>
        <p:nvSpPr>
          <p:cNvPr id="3" name="Footer Placeholder 2"/>
          <p:cNvSpPr>
            <a:spLocks noGrp="1"/>
          </p:cNvSpPr>
          <p:nvPr>
            <p:ph type="ftr" sz="quarter" idx="11"/>
          </p:nvPr>
        </p:nvSpPr>
        <p:spPr/>
        <p:txBody>
          <a:bodyPr/>
          <a:lstStyle/>
          <a:p>
            <a:r>
              <a:rPr lang="en-US" smtClean="0"/>
              <a:t>Presented by Faheem Ahmed at the 6iCBR, Cancun, Mexico</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5624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smtClean="0"/>
              <a:t>19 May 2019</a:t>
            </a:r>
            <a:endParaRPr lang="en-US" dirty="0"/>
          </a:p>
        </p:txBody>
      </p:sp>
      <p:sp>
        <p:nvSpPr>
          <p:cNvPr id="6" name="Footer Placeholder 5"/>
          <p:cNvSpPr>
            <a:spLocks noGrp="1"/>
          </p:cNvSpPr>
          <p:nvPr>
            <p:ph type="ftr" sz="quarter" idx="11"/>
          </p:nvPr>
        </p:nvSpPr>
        <p:spPr/>
        <p:txBody>
          <a:bodyPr/>
          <a:lstStyle/>
          <a:p>
            <a:r>
              <a:rPr lang="en-US" smtClean="0"/>
              <a:t>Presented by Faheem Ahmed at the 6iCBR, Cancun, Mexico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0817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fr-FR" smtClean="0"/>
              <a:t>19 May 2019</a:t>
            </a:r>
            <a:endParaRPr lang="en-US" dirty="0"/>
          </a:p>
        </p:txBody>
      </p:sp>
      <p:sp>
        <p:nvSpPr>
          <p:cNvPr id="6" name="Footer Placeholder 5"/>
          <p:cNvSpPr>
            <a:spLocks noGrp="1"/>
          </p:cNvSpPr>
          <p:nvPr>
            <p:ph type="ftr" sz="quarter" idx="11"/>
          </p:nvPr>
        </p:nvSpPr>
        <p:spPr/>
        <p:txBody>
          <a:bodyPr/>
          <a:lstStyle/>
          <a:p>
            <a:r>
              <a:rPr lang="en-US" smtClean="0"/>
              <a:t>Presented by Faheem Ahmed at the 6iCBR, Cancun, Mexico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9133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smtClean="0"/>
              <a:t>19 May 2019</a:t>
            </a:r>
            <a:endParaRPr lang="en-US" dirty="0"/>
          </a:p>
        </p:txBody>
      </p:sp>
      <p:sp>
        <p:nvSpPr>
          <p:cNvPr id="5" name="Footer Placeholder 4"/>
          <p:cNvSpPr>
            <a:spLocks noGrp="1"/>
          </p:cNvSpPr>
          <p:nvPr>
            <p:ph type="ftr" sz="quarter" idx="11"/>
          </p:nvPr>
        </p:nvSpPr>
        <p:spPr/>
        <p:txBody>
          <a:bodyPr/>
          <a:lstStyle/>
          <a:p>
            <a:r>
              <a:rPr lang="en-US" smtClean="0"/>
              <a:t>Presented by Faheem Ahmed at the 6iCBR, Cancun, Mexico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721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smtClean="0"/>
              <a:t>19 May 2019</a:t>
            </a:r>
            <a:endParaRPr lang="en-US" dirty="0"/>
          </a:p>
        </p:txBody>
      </p:sp>
      <p:sp>
        <p:nvSpPr>
          <p:cNvPr id="5" name="Footer Placeholder 4"/>
          <p:cNvSpPr>
            <a:spLocks noGrp="1"/>
          </p:cNvSpPr>
          <p:nvPr>
            <p:ph type="ftr" sz="quarter" idx="11"/>
          </p:nvPr>
        </p:nvSpPr>
        <p:spPr/>
        <p:txBody>
          <a:bodyPr/>
          <a:lstStyle/>
          <a:p>
            <a:r>
              <a:rPr lang="en-US" smtClean="0"/>
              <a:t>Presented by Faheem Ahmed at the 6iCBR, Cancun, Mexico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9590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7889-B2E4-49F9-825D-7AE74313A9C1}"/>
              </a:ext>
            </a:extLst>
          </p:cNvPr>
          <p:cNvSpPr>
            <a:spLocks noGrp="1"/>
          </p:cNvSpPr>
          <p:nvPr>
            <p:ph type="title"/>
          </p:nvPr>
        </p:nvSpPr>
        <p:spPr>
          <a:xfrm>
            <a:off x="838200" y="731517"/>
            <a:ext cx="10515600" cy="968171"/>
          </a:xfrm>
        </p:spPr>
        <p:txBody>
          <a:bodyPr>
            <a:normAutofit/>
          </a:bodyPr>
          <a:lstStyle>
            <a:lvl1pPr algn="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309B6DAC-2614-4895-A7C3-5A68D68A24D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3465B-6329-477D-9BA6-F0F33BBF96D2}"/>
              </a:ext>
            </a:extLst>
          </p:cNvPr>
          <p:cNvSpPr>
            <a:spLocks noGrp="1"/>
          </p:cNvSpPr>
          <p:nvPr>
            <p:ph type="dt" sz="half" idx="10"/>
          </p:nvPr>
        </p:nvSpPr>
        <p:spPr>
          <a:xfrm>
            <a:off x="838200" y="6356350"/>
            <a:ext cx="1880286" cy="365125"/>
          </a:xfrm>
        </p:spPr>
        <p:txBody>
          <a:bodyPr/>
          <a:lstStyle>
            <a:lvl1pPr algn="r">
              <a:defRPr/>
            </a:lvl1pPr>
          </a:lstStyle>
          <a:p>
            <a:r>
              <a:rPr lang="fr-FR" smtClean="0"/>
              <a:t>19 May 2019</a:t>
            </a:r>
            <a:endParaRPr lang="en-US" dirty="0"/>
          </a:p>
        </p:txBody>
      </p:sp>
      <p:sp>
        <p:nvSpPr>
          <p:cNvPr id="5" name="Footer Placeholder 4">
            <a:extLst>
              <a:ext uri="{FF2B5EF4-FFF2-40B4-BE49-F238E27FC236}">
                <a16:creationId xmlns:a16="http://schemas.microsoft.com/office/drawing/2014/main" id="{715E6296-FD37-4A8C-96D7-3CC68AA6A53F}"/>
              </a:ext>
            </a:extLst>
          </p:cNvPr>
          <p:cNvSpPr>
            <a:spLocks noGrp="1"/>
          </p:cNvSpPr>
          <p:nvPr>
            <p:ph type="ftr" sz="quarter" idx="11"/>
          </p:nvPr>
        </p:nvSpPr>
        <p:spPr>
          <a:xfrm>
            <a:off x="2907957" y="6356350"/>
            <a:ext cx="5577016" cy="365125"/>
          </a:xfrm>
        </p:spPr>
        <p:txBody>
          <a:bodyPr/>
          <a:lstStyle/>
          <a:p>
            <a:r>
              <a:rPr lang="en-US" smtClean="0"/>
              <a:t>Presented by Faheem Ahmed at the 6iCBR, Cancun, Mexico</a:t>
            </a:r>
            <a:endParaRPr lang="en-US" dirty="0"/>
          </a:p>
        </p:txBody>
      </p:sp>
      <p:sp>
        <p:nvSpPr>
          <p:cNvPr id="6" name="Slide Number Placeholder 5">
            <a:extLst>
              <a:ext uri="{FF2B5EF4-FFF2-40B4-BE49-F238E27FC236}">
                <a16:creationId xmlns:a16="http://schemas.microsoft.com/office/drawing/2014/main" id="{71608981-50FC-4AFF-BD3A-D12E189ADEEA}"/>
              </a:ext>
            </a:extLst>
          </p:cNvPr>
          <p:cNvSpPr>
            <a:spLocks noGrp="1"/>
          </p:cNvSpPr>
          <p:nvPr>
            <p:ph type="sldNum" sz="quarter" idx="12"/>
          </p:nvPr>
        </p:nvSpPr>
        <p:spPr/>
        <p:txBody>
          <a:bodyPr/>
          <a:lstStyle>
            <a:lvl1pPr algn="l">
              <a:defRPr/>
            </a:lvl1pPr>
          </a:lstStyle>
          <a:p>
            <a:fld id="{2739A310-557A-409E-B6C7-43EC565E0F3C}" type="slidenum">
              <a:rPr lang="en-US" smtClean="0"/>
              <a:pPr/>
              <a:t>‹N°›</a:t>
            </a:fld>
            <a:endParaRPr lang="en-US"/>
          </a:p>
        </p:txBody>
      </p:sp>
      <p:sp>
        <p:nvSpPr>
          <p:cNvPr id="9" name="Rectangle: Single Corner Snipped 8">
            <a:extLst>
              <a:ext uri="{FF2B5EF4-FFF2-40B4-BE49-F238E27FC236}">
                <a16:creationId xmlns:a16="http://schemas.microsoft.com/office/drawing/2014/main" id="{DFCC7A74-31F4-47F5-BA3D-C5CF03257A8B}"/>
              </a:ext>
            </a:extLst>
          </p:cNvPr>
          <p:cNvSpPr/>
          <p:nvPr userDrawn="1"/>
        </p:nvSpPr>
        <p:spPr>
          <a:xfrm>
            <a:off x="3951914" y="45084"/>
            <a:ext cx="2504796"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0" name="Rectangle: Single Corner Snipped 9">
            <a:extLst>
              <a:ext uri="{FF2B5EF4-FFF2-40B4-BE49-F238E27FC236}">
                <a16:creationId xmlns:a16="http://schemas.microsoft.com/office/drawing/2014/main" id="{66FAC271-5498-46B0-AABE-9066E5DB032D}"/>
              </a:ext>
            </a:extLst>
          </p:cNvPr>
          <p:cNvSpPr/>
          <p:nvPr userDrawn="1"/>
        </p:nvSpPr>
        <p:spPr>
          <a:xfrm>
            <a:off x="1325942" y="45475"/>
            <a:ext cx="2504796"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Single Corner Snipped 10">
            <a:extLst>
              <a:ext uri="{FF2B5EF4-FFF2-40B4-BE49-F238E27FC236}">
                <a16:creationId xmlns:a16="http://schemas.microsoft.com/office/drawing/2014/main" id="{C726F0F0-1E9B-4947-AF0D-168DB25ADA49}"/>
              </a:ext>
            </a:extLst>
          </p:cNvPr>
          <p:cNvSpPr/>
          <p:nvPr userDrawn="1"/>
        </p:nvSpPr>
        <p:spPr>
          <a:xfrm>
            <a:off x="9227825"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12" name="Rectangle: Single Corner Snipped 11">
            <a:extLst>
              <a:ext uri="{FF2B5EF4-FFF2-40B4-BE49-F238E27FC236}">
                <a16:creationId xmlns:a16="http://schemas.microsoft.com/office/drawing/2014/main" id="{4160AF58-8A28-4E20-804A-B52F3828F2B8}"/>
              </a:ext>
            </a:extLst>
          </p:cNvPr>
          <p:cNvSpPr/>
          <p:nvPr userDrawn="1"/>
        </p:nvSpPr>
        <p:spPr>
          <a:xfrm>
            <a:off x="6589867"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13" name="Picture 12" descr="A close up of a logo&#10;&#10;Description automatically generated">
            <a:extLst>
              <a:ext uri="{FF2B5EF4-FFF2-40B4-BE49-F238E27FC236}">
                <a16:creationId xmlns:a16="http://schemas.microsoft.com/office/drawing/2014/main" id="{62FC5333-01B0-4074-A941-986C8D213CE1}"/>
              </a:ext>
            </a:extLst>
          </p:cNvPr>
          <p:cNvPicPr>
            <a:picLocks noChangeAspect="1"/>
          </p:cNvPicPr>
          <p:nvPr userDrawn="1"/>
        </p:nvPicPr>
        <p:blipFill>
          <a:blip r:embed="rId2"/>
          <a:stretch>
            <a:fillRect/>
          </a:stretch>
        </p:blipFill>
        <p:spPr>
          <a:xfrm>
            <a:off x="93575" y="72366"/>
            <a:ext cx="1018984" cy="660397"/>
          </a:xfrm>
          <a:prstGeom prst="rect">
            <a:avLst/>
          </a:prstGeom>
        </p:spPr>
      </p:pic>
    </p:spTree>
    <p:extLst>
      <p:ext uri="{BB962C8B-B14F-4D97-AF65-F5344CB8AC3E}">
        <p14:creationId xmlns:p14="http://schemas.microsoft.com/office/powerpoint/2010/main" val="350956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7889-B2E4-49F9-825D-7AE74313A9C1}"/>
              </a:ext>
            </a:extLst>
          </p:cNvPr>
          <p:cNvSpPr>
            <a:spLocks noGrp="1"/>
          </p:cNvSpPr>
          <p:nvPr>
            <p:ph type="title"/>
          </p:nvPr>
        </p:nvSpPr>
        <p:spPr>
          <a:xfrm>
            <a:off x="838200" y="731517"/>
            <a:ext cx="10515600" cy="968171"/>
          </a:xfrm>
        </p:spPr>
        <p:txBody>
          <a:bodyPr>
            <a:normAutofit/>
          </a:bodyPr>
          <a:lstStyle>
            <a:lvl1pPr algn="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309B6DAC-2614-4895-A7C3-5A68D68A24D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3465B-6329-477D-9BA6-F0F33BBF96D2}"/>
              </a:ext>
            </a:extLst>
          </p:cNvPr>
          <p:cNvSpPr>
            <a:spLocks noGrp="1"/>
          </p:cNvSpPr>
          <p:nvPr>
            <p:ph type="dt" sz="half" idx="10"/>
          </p:nvPr>
        </p:nvSpPr>
        <p:spPr>
          <a:xfrm>
            <a:off x="838200" y="6356350"/>
            <a:ext cx="1880286" cy="365125"/>
          </a:xfrm>
        </p:spPr>
        <p:txBody>
          <a:bodyPr/>
          <a:lstStyle>
            <a:lvl1pPr>
              <a:defRPr/>
            </a:lvl1pPr>
          </a:lstStyle>
          <a:p>
            <a:r>
              <a:rPr lang="fr-FR" smtClean="0"/>
              <a:t>19 May 2019</a:t>
            </a:r>
            <a:endParaRPr lang="en-US" dirty="0"/>
          </a:p>
        </p:txBody>
      </p:sp>
      <p:sp>
        <p:nvSpPr>
          <p:cNvPr id="5" name="Footer Placeholder 4">
            <a:extLst>
              <a:ext uri="{FF2B5EF4-FFF2-40B4-BE49-F238E27FC236}">
                <a16:creationId xmlns:a16="http://schemas.microsoft.com/office/drawing/2014/main" id="{715E6296-FD37-4A8C-96D7-3CC68AA6A53F}"/>
              </a:ext>
            </a:extLst>
          </p:cNvPr>
          <p:cNvSpPr>
            <a:spLocks noGrp="1"/>
          </p:cNvSpPr>
          <p:nvPr>
            <p:ph type="ftr" sz="quarter" idx="11"/>
          </p:nvPr>
        </p:nvSpPr>
        <p:spPr>
          <a:xfrm>
            <a:off x="2907957" y="6356350"/>
            <a:ext cx="5577016" cy="365125"/>
          </a:xfrm>
        </p:spPr>
        <p:txBody>
          <a:bodyPr/>
          <a:lstStyle/>
          <a:p>
            <a:r>
              <a:rPr lang="en-US" smtClean="0"/>
              <a:t>Presented by Faheem Ahmed at the 6iCBR, Cancun, Mexico</a:t>
            </a:r>
            <a:endParaRPr lang="en-US" dirty="0"/>
          </a:p>
        </p:txBody>
      </p:sp>
      <p:sp>
        <p:nvSpPr>
          <p:cNvPr id="6" name="Slide Number Placeholder 5">
            <a:extLst>
              <a:ext uri="{FF2B5EF4-FFF2-40B4-BE49-F238E27FC236}">
                <a16:creationId xmlns:a16="http://schemas.microsoft.com/office/drawing/2014/main" id="{71608981-50FC-4AFF-BD3A-D12E189ADEEA}"/>
              </a:ext>
            </a:extLst>
          </p:cNvPr>
          <p:cNvSpPr>
            <a:spLocks noGrp="1"/>
          </p:cNvSpPr>
          <p:nvPr>
            <p:ph type="sldNum" sz="quarter" idx="12"/>
          </p:nvPr>
        </p:nvSpPr>
        <p:spPr/>
        <p:txBody>
          <a:bodyPr/>
          <a:lstStyle/>
          <a:p>
            <a:fld id="{2739A310-557A-409E-B6C7-43EC565E0F3C}" type="slidenum">
              <a:rPr lang="en-US" smtClean="0"/>
              <a:t>‹N°›</a:t>
            </a:fld>
            <a:endParaRPr lang="en-US"/>
          </a:p>
        </p:txBody>
      </p:sp>
      <p:sp>
        <p:nvSpPr>
          <p:cNvPr id="19" name="Rectangle: Single Corner Snipped 18">
            <a:extLst>
              <a:ext uri="{FF2B5EF4-FFF2-40B4-BE49-F238E27FC236}">
                <a16:creationId xmlns:a16="http://schemas.microsoft.com/office/drawing/2014/main" id="{EAC544C0-43E2-4A1F-90FD-580830C37B35}"/>
              </a:ext>
            </a:extLst>
          </p:cNvPr>
          <p:cNvSpPr/>
          <p:nvPr userDrawn="1"/>
        </p:nvSpPr>
        <p:spPr>
          <a:xfrm>
            <a:off x="3951914" y="45084"/>
            <a:ext cx="2504796"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20" name="Rectangle: Single Corner Snipped 19">
            <a:extLst>
              <a:ext uri="{FF2B5EF4-FFF2-40B4-BE49-F238E27FC236}">
                <a16:creationId xmlns:a16="http://schemas.microsoft.com/office/drawing/2014/main" id="{7DBC8CFA-5FAF-4FD8-87EC-41661A28C004}"/>
              </a:ext>
            </a:extLst>
          </p:cNvPr>
          <p:cNvSpPr/>
          <p:nvPr userDrawn="1"/>
        </p:nvSpPr>
        <p:spPr>
          <a:xfrm>
            <a:off x="1325942" y="45475"/>
            <a:ext cx="2504796" cy="555808"/>
          </a:xfrm>
          <a:prstGeom prst="snip1Rect">
            <a:avLst>
              <a:gd name="adj" fmla="val 329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21" name="Rectangle: Single Corner Snipped 20">
            <a:extLst>
              <a:ext uri="{FF2B5EF4-FFF2-40B4-BE49-F238E27FC236}">
                <a16:creationId xmlns:a16="http://schemas.microsoft.com/office/drawing/2014/main" id="{6BA9136E-268D-4E7D-85BF-4289FF1E7343}"/>
              </a:ext>
            </a:extLst>
          </p:cNvPr>
          <p:cNvSpPr/>
          <p:nvPr userDrawn="1"/>
        </p:nvSpPr>
        <p:spPr>
          <a:xfrm>
            <a:off x="9227825"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22" name="Rectangle: Single Corner Snipped 21">
            <a:extLst>
              <a:ext uri="{FF2B5EF4-FFF2-40B4-BE49-F238E27FC236}">
                <a16:creationId xmlns:a16="http://schemas.microsoft.com/office/drawing/2014/main" id="{EF29DFD2-07C9-4352-9127-87CDBF532552}"/>
              </a:ext>
            </a:extLst>
          </p:cNvPr>
          <p:cNvSpPr/>
          <p:nvPr userDrawn="1"/>
        </p:nvSpPr>
        <p:spPr>
          <a:xfrm>
            <a:off x="6589867"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23" name="Picture 22" descr="A close up of a logo&#10;&#10;Description automatically generated">
            <a:extLst>
              <a:ext uri="{FF2B5EF4-FFF2-40B4-BE49-F238E27FC236}">
                <a16:creationId xmlns:a16="http://schemas.microsoft.com/office/drawing/2014/main" id="{1D7D3E31-9418-49CE-92BB-FB81C0BCC4DF}"/>
              </a:ext>
            </a:extLst>
          </p:cNvPr>
          <p:cNvPicPr>
            <a:picLocks noChangeAspect="1"/>
          </p:cNvPicPr>
          <p:nvPr userDrawn="1"/>
        </p:nvPicPr>
        <p:blipFill>
          <a:blip r:embed="rId2"/>
          <a:stretch>
            <a:fillRect/>
          </a:stretch>
        </p:blipFill>
        <p:spPr>
          <a:xfrm>
            <a:off x="93575" y="72366"/>
            <a:ext cx="1018984" cy="660397"/>
          </a:xfrm>
          <a:prstGeom prst="rect">
            <a:avLst/>
          </a:prstGeom>
        </p:spPr>
      </p:pic>
    </p:spTree>
    <p:extLst>
      <p:ext uri="{BB962C8B-B14F-4D97-AF65-F5344CB8AC3E}">
        <p14:creationId xmlns:p14="http://schemas.microsoft.com/office/powerpoint/2010/main" val="16082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7889-B2E4-49F9-825D-7AE74313A9C1}"/>
              </a:ext>
            </a:extLst>
          </p:cNvPr>
          <p:cNvSpPr>
            <a:spLocks noGrp="1"/>
          </p:cNvSpPr>
          <p:nvPr>
            <p:ph type="title"/>
          </p:nvPr>
        </p:nvSpPr>
        <p:spPr>
          <a:xfrm>
            <a:off x="838200" y="731517"/>
            <a:ext cx="10515600" cy="968171"/>
          </a:xfrm>
        </p:spPr>
        <p:txBody>
          <a:bodyPr>
            <a:normAutofit/>
          </a:bodyPr>
          <a:lstStyle>
            <a:lvl1pPr algn="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309B6DAC-2614-4895-A7C3-5A68D68A24D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3465B-6329-477D-9BA6-F0F33BBF96D2}"/>
              </a:ext>
            </a:extLst>
          </p:cNvPr>
          <p:cNvSpPr>
            <a:spLocks noGrp="1"/>
          </p:cNvSpPr>
          <p:nvPr>
            <p:ph type="dt" sz="half" idx="10"/>
          </p:nvPr>
        </p:nvSpPr>
        <p:spPr>
          <a:xfrm>
            <a:off x="838200" y="6356350"/>
            <a:ext cx="1880286" cy="365125"/>
          </a:xfrm>
        </p:spPr>
        <p:txBody>
          <a:bodyPr/>
          <a:lstStyle>
            <a:lvl1pPr>
              <a:defRPr/>
            </a:lvl1pPr>
          </a:lstStyle>
          <a:p>
            <a:r>
              <a:rPr lang="fr-FR" smtClean="0"/>
              <a:t>19 May 2019</a:t>
            </a:r>
            <a:endParaRPr lang="en-US" dirty="0"/>
          </a:p>
        </p:txBody>
      </p:sp>
      <p:sp>
        <p:nvSpPr>
          <p:cNvPr id="5" name="Footer Placeholder 4">
            <a:extLst>
              <a:ext uri="{FF2B5EF4-FFF2-40B4-BE49-F238E27FC236}">
                <a16:creationId xmlns:a16="http://schemas.microsoft.com/office/drawing/2014/main" id="{715E6296-FD37-4A8C-96D7-3CC68AA6A53F}"/>
              </a:ext>
            </a:extLst>
          </p:cNvPr>
          <p:cNvSpPr>
            <a:spLocks noGrp="1"/>
          </p:cNvSpPr>
          <p:nvPr>
            <p:ph type="ftr" sz="quarter" idx="11"/>
          </p:nvPr>
        </p:nvSpPr>
        <p:spPr>
          <a:xfrm>
            <a:off x="2907957" y="6356350"/>
            <a:ext cx="5577016" cy="365125"/>
          </a:xfrm>
        </p:spPr>
        <p:txBody>
          <a:bodyPr/>
          <a:lstStyle/>
          <a:p>
            <a:r>
              <a:rPr lang="en-US" smtClean="0"/>
              <a:t>Presented by Faheem Ahmed at the 6iCBR, Cancun, Mexico</a:t>
            </a:r>
            <a:endParaRPr lang="en-US" dirty="0"/>
          </a:p>
        </p:txBody>
      </p:sp>
      <p:sp>
        <p:nvSpPr>
          <p:cNvPr id="6" name="Slide Number Placeholder 5">
            <a:extLst>
              <a:ext uri="{FF2B5EF4-FFF2-40B4-BE49-F238E27FC236}">
                <a16:creationId xmlns:a16="http://schemas.microsoft.com/office/drawing/2014/main" id="{71608981-50FC-4AFF-BD3A-D12E189ADEEA}"/>
              </a:ext>
            </a:extLst>
          </p:cNvPr>
          <p:cNvSpPr>
            <a:spLocks noGrp="1"/>
          </p:cNvSpPr>
          <p:nvPr>
            <p:ph type="sldNum" sz="quarter" idx="12"/>
          </p:nvPr>
        </p:nvSpPr>
        <p:spPr/>
        <p:txBody>
          <a:bodyPr/>
          <a:lstStyle/>
          <a:p>
            <a:fld id="{2739A310-557A-409E-B6C7-43EC565E0F3C}" type="slidenum">
              <a:rPr lang="en-US" smtClean="0"/>
              <a:t>‹N°›</a:t>
            </a:fld>
            <a:endParaRPr lang="en-US"/>
          </a:p>
        </p:txBody>
      </p:sp>
      <p:sp>
        <p:nvSpPr>
          <p:cNvPr id="14" name="Rectangle: Single Corner Snipped 13">
            <a:extLst>
              <a:ext uri="{FF2B5EF4-FFF2-40B4-BE49-F238E27FC236}">
                <a16:creationId xmlns:a16="http://schemas.microsoft.com/office/drawing/2014/main" id="{678A7BD6-150D-4CD0-A477-E3608AD2F37D}"/>
              </a:ext>
            </a:extLst>
          </p:cNvPr>
          <p:cNvSpPr/>
          <p:nvPr userDrawn="1"/>
        </p:nvSpPr>
        <p:spPr>
          <a:xfrm>
            <a:off x="3951914" y="45084"/>
            <a:ext cx="2504796"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5" name="Rectangle: Single Corner Snipped 14">
            <a:extLst>
              <a:ext uri="{FF2B5EF4-FFF2-40B4-BE49-F238E27FC236}">
                <a16:creationId xmlns:a16="http://schemas.microsoft.com/office/drawing/2014/main" id="{DC16F1C1-C113-4A13-9536-F123857609A8}"/>
              </a:ext>
            </a:extLst>
          </p:cNvPr>
          <p:cNvSpPr/>
          <p:nvPr userDrawn="1"/>
        </p:nvSpPr>
        <p:spPr>
          <a:xfrm>
            <a:off x="1325942" y="45475"/>
            <a:ext cx="2504796" cy="555808"/>
          </a:xfrm>
          <a:prstGeom prst="snip1Rect">
            <a:avLst>
              <a:gd name="adj" fmla="val 329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6" name="Rectangle: Single Corner Snipped 15">
            <a:extLst>
              <a:ext uri="{FF2B5EF4-FFF2-40B4-BE49-F238E27FC236}">
                <a16:creationId xmlns:a16="http://schemas.microsoft.com/office/drawing/2014/main" id="{6AB06BA3-3CD9-4429-92B3-B96FA88898D1}"/>
              </a:ext>
            </a:extLst>
          </p:cNvPr>
          <p:cNvSpPr/>
          <p:nvPr userDrawn="1"/>
        </p:nvSpPr>
        <p:spPr>
          <a:xfrm>
            <a:off x="9227825"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17" name="Rectangle: Single Corner Snipped 16">
            <a:extLst>
              <a:ext uri="{FF2B5EF4-FFF2-40B4-BE49-F238E27FC236}">
                <a16:creationId xmlns:a16="http://schemas.microsoft.com/office/drawing/2014/main" id="{318DA49E-BEFC-4392-BADB-9CF07579ACD5}"/>
              </a:ext>
            </a:extLst>
          </p:cNvPr>
          <p:cNvSpPr/>
          <p:nvPr userDrawn="1"/>
        </p:nvSpPr>
        <p:spPr>
          <a:xfrm>
            <a:off x="6589867" y="37916"/>
            <a:ext cx="2504797"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18" name="Picture 17" descr="A close up of a logo&#10;&#10;Description automatically generated">
            <a:extLst>
              <a:ext uri="{FF2B5EF4-FFF2-40B4-BE49-F238E27FC236}">
                <a16:creationId xmlns:a16="http://schemas.microsoft.com/office/drawing/2014/main" id="{76B711D9-0249-4DAD-A9A1-2E3F8D809357}"/>
              </a:ext>
            </a:extLst>
          </p:cNvPr>
          <p:cNvPicPr>
            <a:picLocks noChangeAspect="1"/>
          </p:cNvPicPr>
          <p:nvPr userDrawn="1"/>
        </p:nvPicPr>
        <p:blipFill>
          <a:blip r:embed="rId2"/>
          <a:stretch>
            <a:fillRect/>
          </a:stretch>
        </p:blipFill>
        <p:spPr>
          <a:xfrm>
            <a:off x="93575" y="72366"/>
            <a:ext cx="1018984" cy="660397"/>
          </a:xfrm>
          <a:prstGeom prst="rect">
            <a:avLst/>
          </a:prstGeom>
        </p:spPr>
      </p:pic>
    </p:spTree>
    <p:extLst>
      <p:ext uri="{BB962C8B-B14F-4D97-AF65-F5344CB8AC3E}">
        <p14:creationId xmlns:p14="http://schemas.microsoft.com/office/powerpoint/2010/main" val="25833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7889-B2E4-49F9-825D-7AE74313A9C1}"/>
              </a:ext>
            </a:extLst>
          </p:cNvPr>
          <p:cNvSpPr>
            <a:spLocks noGrp="1"/>
          </p:cNvSpPr>
          <p:nvPr>
            <p:ph type="title"/>
          </p:nvPr>
        </p:nvSpPr>
        <p:spPr>
          <a:xfrm>
            <a:off x="838200" y="731517"/>
            <a:ext cx="10515600" cy="968171"/>
          </a:xfrm>
        </p:spPr>
        <p:txBody>
          <a:bodyPr>
            <a:normAutofit/>
          </a:bodyPr>
          <a:lstStyle>
            <a:lvl1pPr algn="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309B6DAC-2614-4895-A7C3-5A68D68A24D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3465B-6329-477D-9BA6-F0F33BBF96D2}"/>
              </a:ext>
            </a:extLst>
          </p:cNvPr>
          <p:cNvSpPr>
            <a:spLocks noGrp="1"/>
          </p:cNvSpPr>
          <p:nvPr>
            <p:ph type="dt" sz="half" idx="10"/>
          </p:nvPr>
        </p:nvSpPr>
        <p:spPr>
          <a:xfrm>
            <a:off x="838200" y="6356350"/>
            <a:ext cx="1880286" cy="365125"/>
          </a:xfrm>
        </p:spPr>
        <p:txBody>
          <a:bodyPr/>
          <a:lstStyle>
            <a:lvl1pPr>
              <a:defRPr/>
            </a:lvl1pPr>
          </a:lstStyle>
          <a:p>
            <a:r>
              <a:rPr lang="fr-FR" smtClean="0"/>
              <a:t>19 May 2019</a:t>
            </a:r>
            <a:endParaRPr lang="en-US" dirty="0"/>
          </a:p>
        </p:txBody>
      </p:sp>
      <p:sp>
        <p:nvSpPr>
          <p:cNvPr id="5" name="Footer Placeholder 4">
            <a:extLst>
              <a:ext uri="{FF2B5EF4-FFF2-40B4-BE49-F238E27FC236}">
                <a16:creationId xmlns:a16="http://schemas.microsoft.com/office/drawing/2014/main" id="{715E6296-FD37-4A8C-96D7-3CC68AA6A53F}"/>
              </a:ext>
            </a:extLst>
          </p:cNvPr>
          <p:cNvSpPr>
            <a:spLocks noGrp="1"/>
          </p:cNvSpPr>
          <p:nvPr>
            <p:ph type="ftr" sz="quarter" idx="11"/>
          </p:nvPr>
        </p:nvSpPr>
        <p:spPr>
          <a:xfrm>
            <a:off x="2907957" y="6356350"/>
            <a:ext cx="5577016" cy="365125"/>
          </a:xfrm>
        </p:spPr>
        <p:txBody>
          <a:bodyPr/>
          <a:lstStyle/>
          <a:p>
            <a:r>
              <a:rPr lang="en-US" smtClean="0"/>
              <a:t>Presented by Faheem Ahmed at the 6iCBR, Cancun, Mexico</a:t>
            </a:r>
            <a:endParaRPr lang="en-US" dirty="0"/>
          </a:p>
        </p:txBody>
      </p:sp>
      <p:sp>
        <p:nvSpPr>
          <p:cNvPr id="6" name="Slide Number Placeholder 5">
            <a:extLst>
              <a:ext uri="{FF2B5EF4-FFF2-40B4-BE49-F238E27FC236}">
                <a16:creationId xmlns:a16="http://schemas.microsoft.com/office/drawing/2014/main" id="{71608981-50FC-4AFF-BD3A-D12E189ADEEA}"/>
              </a:ext>
            </a:extLst>
          </p:cNvPr>
          <p:cNvSpPr>
            <a:spLocks noGrp="1"/>
          </p:cNvSpPr>
          <p:nvPr>
            <p:ph type="sldNum" sz="quarter" idx="12"/>
          </p:nvPr>
        </p:nvSpPr>
        <p:spPr/>
        <p:txBody>
          <a:bodyPr/>
          <a:lstStyle/>
          <a:p>
            <a:fld id="{2739A310-557A-409E-B6C7-43EC565E0F3C}" type="slidenum">
              <a:rPr lang="en-US" smtClean="0"/>
              <a:t>‹N°›</a:t>
            </a:fld>
            <a:endParaRPr lang="en-US"/>
          </a:p>
        </p:txBody>
      </p:sp>
      <p:sp>
        <p:nvSpPr>
          <p:cNvPr id="14" name="Rectangle: Single Corner Snipped 13">
            <a:extLst>
              <a:ext uri="{FF2B5EF4-FFF2-40B4-BE49-F238E27FC236}">
                <a16:creationId xmlns:a16="http://schemas.microsoft.com/office/drawing/2014/main" id="{F7B9E148-BA6B-452E-922B-7B2BE3F309B5}"/>
              </a:ext>
            </a:extLst>
          </p:cNvPr>
          <p:cNvSpPr/>
          <p:nvPr userDrawn="1"/>
        </p:nvSpPr>
        <p:spPr>
          <a:xfrm>
            <a:off x="3951914" y="45084"/>
            <a:ext cx="2504796"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5" name="Rectangle: Single Corner Snipped 14">
            <a:extLst>
              <a:ext uri="{FF2B5EF4-FFF2-40B4-BE49-F238E27FC236}">
                <a16:creationId xmlns:a16="http://schemas.microsoft.com/office/drawing/2014/main" id="{6ADBC0CB-0D72-417F-B44C-833EB38049F3}"/>
              </a:ext>
            </a:extLst>
          </p:cNvPr>
          <p:cNvSpPr/>
          <p:nvPr userDrawn="1"/>
        </p:nvSpPr>
        <p:spPr>
          <a:xfrm>
            <a:off x="1325942" y="45475"/>
            <a:ext cx="2504796" cy="555808"/>
          </a:xfrm>
          <a:prstGeom prst="snip1Rect">
            <a:avLst>
              <a:gd name="adj" fmla="val 329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6" name="Rectangle: Single Corner Snipped 15">
            <a:extLst>
              <a:ext uri="{FF2B5EF4-FFF2-40B4-BE49-F238E27FC236}">
                <a16:creationId xmlns:a16="http://schemas.microsoft.com/office/drawing/2014/main" id="{B1484902-3BEA-43B9-A39D-3A37C3BEE257}"/>
              </a:ext>
            </a:extLst>
          </p:cNvPr>
          <p:cNvSpPr/>
          <p:nvPr userDrawn="1"/>
        </p:nvSpPr>
        <p:spPr>
          <a:xfrm>
            <a:off x="9227825" y="37916"/>
            <a:ext cx="2504797"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17" name="Rectangle: Single Corner Snipped 16">
            <a:extLst>
              <a:ext uri="{FF2B5EF4-FFF2-40B4-BE49-F238E27FC236}">
                <a16:creationId xmlns:a16="http://schemas.microsoft.com/office/drawing/2014/main" id="{3EFB0F7D-7E3A-41A6-B21F-FA6AA15BE53D}"/>
              </a:ext>
            </a:extLst>
          </p:cNvPr>
          <p:cNvSpPr/>
          <p:nvPr userDrawn="1"/>
        </p:nvSpPr>
        <p:spPr>
          <a:xfrm>
            <a:off x="6589867"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18" name="Picture 17" descr="A close up of a logo&#10;&#10;Description automatically generated">
            <a:extLst>
              <a:ext uri="{FF2B5EF4-FFF2-40B4-BE49-F238E27FC236}">
                <a16:creationId xmlns:a16="http://schemas.microsoft.com/office/drawing/2014/main" id="{ABC56F58-096C-4F5E-9872-DD54CCB9F9A4}"/>
              </a:ext>
            </a:extLst>
          </p:cNvPr>
          <p:cNvPicPr>
            <a:picLocks noChangeAspect="1"/>
          </p:cNvPicPr>
          <p:nvPr userDrawn="1"/>
        </p:nvPicPr>
        <p:blipFill>
          <a:blip r:embed="rId2"/>
          <a:stretch>
            <a:fillRect/>
          </a:stretch>
        </p:blipFill>
        <p:spPr>
          <a:xfrm>
            <a:off x="93575" y="72366"/>
            <a:ext cx="1018984" cy="660397"/>
          </a:xfrm>
          <a:prstGeom prst="rect">
            <a:avLst/>
          </a:prstGeom>
        </p:spPr>
      </p:pic>
    </p:spTree>
    <p:extLst>
      <p:ext uri="{BB962C8B-B14F-4D97-AF65-F5344CB8AC3E}">
        <p14:creationId xmlns:p14="http://schemas.microsoft.com/office/powerpoint/2010/main" val="32555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smtClean="0"/>
              <a:t>19 May 2019</a:t>
            </a:r>
            <a:endParaRPr lang="en-US" dirty="0"/>
          </a:p>
        </p:txBody>
      </p:sp>
      <p:sp>
        <p:nvSpPr>
          <p:cNvPr id="5" name="Footer Placeholder 4"/>
          <p:cNvSpPr>
            <a:spLocks noGrp="1"/>
          </p:cNvSpPr>
          <p:nvPr>
            <p:ph type="ftr" sz="quarter" idx="11"/>
          </p:nvPr>
        </p:nvSpPr>
        <p:spPr/>
        <p:txBody>
          <a:bodyPr/>
          <a:lstStyle/>
          <a:p>
            <a:r>
              <a:rPr lang="en-US" smtClean="0"/>
              <a:t>Presented by Faheem Ahmed at the 6iCBR, Cancun, Mexico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537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fr-FR" smtClean="0"/>
              <a:t>19 May 2019</a:t>
            </a:r>
            <a:endParaRPr lang="en-US" dirty="0"/>
          </a:p>
        </p:txBody>
      </p:sp>
      <p:sp>
        <p:nvSpPr>
          <p:cNvPr id="5" name="Footer Placeholder 4"/>
          <p:cNvSpPr>
            <a:spLocks noGrp="1"/>
          </p:cNvSpPr>
          <p:nvPr>
            <p:ph type="ftr" sz="quarter" idx="11"/>
          </p:nvPr>
        </p:nvSpPr>
        <p:spPr/>
        <p:txBody>
          <a:bodyPr/>
          <a:lstStyle/>
          <a:p>
            <a:r>
              <a:rPr lang="en-US" smtClean="0"/>
              <a:t>Presented by Faheem Ahmed at the 6iCBR, Cancun, Mexico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7434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fr-FR" smtClean="0"/>
              <a:t>19 May 2019</a:t>
            </a:r>
            <a:endParaRPr lang="en-US" dirty="0"/>
          </a:p>
        </p:txBody>
      </p:sp>
      <p:sp>
        <p:nvSpPr>
          <p:cNvPr id="6" name="Footer Placeholder 5"/>
          <p:cNvSpPr>
            <a:spLocks noGrp="1"/>
          </p:cNvSpPr>
          <p:nvPr>
            <p:ph type="ftr" sz="quarter" idx="11"/>
          </p:nvPr>
        </p:nvSpPr>
        <p:spPr/>
        <p:txBody>
          <a:bodyPr/>
          <a:lstStyle/>
          <a:p>
            <a:r>
              <a:rPr lang="en-US" smtClean="0"/>
              <a:t>Presented by Faheem Ahmed at the 6iCBR, Cancun, Mexico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3264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fr-FR" smtClean="0"/>
              <a:t>19 May 2019</a:t>
            </a:r>
            <a:endParaRPr lang="en-US" dirty="0"/>
          </a:p>
        </p:txBody>
      </p:sp>
      <p:sp>
        <p:nvSpPr>
          <p:cNvPr id="8" name="Footer Placeholder 7"/>
          <p:cNvSpPr>
            <a:spLocks noGrp="1"/>
          </p:cNvSpPr>
          <p:nvPr>
            <p:ph type="ftr" sz="quarter" idx="11"/>
          </p:nvPr>
        </p:nvSpPr>
        <p:spPr/>
        <p:txBody>
          <a:bodyPr/>
          <a:lstStyle/>
          <a:p>
            <a:r>
              <a:rPr lang="en-US" smtClean="0"/>
              <a:t>Presented by Faheem Ahmed at the 6iCBR, Cancun, Mexico</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
        <p:nvSpPr>
          <p:cNvPr id="15" name="Rectangle: Single Corner Snipped 14">
            <a:extLst>
              <a:ext uri="{FF2B5EF4-FFF2-40B4-BE49-F238E27FC236}">
                <a16:creationId xmlns:a16="http://schemas.microsoft.com/office/drawing/2014/main" id="{7D41915E-BB57-4C77-8423-8C9600158F9E}"/>
              </a:ext>
            </a:extLst>
          </p:cNvPr>
          <p:cNvSpPr/>
          <p:nvPr userDrawn="1"/>
        </p:nvSpPr>
        <p:spPr>
          <a:xfrm>
            <a:off x="3951914" y="45084"/>
            <a:ext cx="2504796"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6" name="Rectangle: Single Corner Snipped 15">
            <a:extLst>
              <a:ext uri="{FF2B5EF4-FFF2-40B4-BE49-F238E27FC236}">
                <a16:creationId xmlns:a16="http://schemas.microsoft.com/office/drawing/2014/main" id="{484E2A08-9F55-431B-ADF4-D7782C65FC3D}"/>
              </a:ext>
            </a:extLst>
          </p:cNvPr>
          <p:cNvSpPr/>
          <p:nvPr userDrawn="1"/>
        </p:nvSpPr>
        <p:spPr>
          <a:xfrm>
            <a:off x="1325942" y="45475"/>
            <a:ext cx="2504796" cy="555808"/>
          </a:xfrm>
          <a:prstGeom prst="snip1Rect">
            <a:avLst>
              <a:gd name="adj" fmla="val 329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7" name="Rectangle: Single Corner Snipped 16">
            <a:extLst>
              <a:ext uri="{FF2B5EF4-FFF2-40B4-BE49-F238E27FC236}">
                <a16:creationId xmlns:a16="http://schemas.microsoft.com/office/drawing/2014/main" id="{363231A0-4243-48B7-81BD-F5F7D6DC796F}"/>
              </a:ext>
            </a:extLst>
          </p:cNvPr>
          <p:cNvSpPr/>
          <p:nvPr userDrawn="1"/>
        </p:nvSpPr>
        <p:spPr>
          <a:xfrm>
            <a:off x="9227825" y="37916"/>
            <a:ext cx="2504797"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18" name="Rectangle: Single Corner Snipped 17">
            <a:extLst>
              <a:ext uri="{FF2B5EF4-FFF2-40B4-BE49-F238E27FC236}">
                <a16:creationId xmlns:a16="http://schemas.microsoft.com/office/drawing/2014/main" id="{8CC7BF7E-2334-4CF8-925B-0F88D6722727}"/>
              </a:ext>
            </a:extLst>
          </p:cNvPr>
          <p:cNvSpPr/>
          <p:nvPr userDrawn="1"/>
        </p:nvSpPr>
        <p:spPr>
          <a:xfrm>
            <a:off x="6589867"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19" name="Picture 18" descr="A close up of a logo&#10;&#10;Description automatically generated">
            <a:extLst>
              <a:ext uri="{FF2B5EF4-FFF2-40B4-BE49-F238E27FC236}">
                <a16:creationId xmlns:a16="http://schemas.microsoft.com/office/drawing/2014/main" id="{D4214E2D-AF5F-4C54-B675-0387D63E9749}"/>
              </a:ext>
            </a:extLst>
          </p:cNvPr>
          <p:cNvPicPr>
            <a:picLocks noChangeAspect="1"/>
          </p:cNvPicPr>
          <p:nvPr userDrawn="1"/>
        </p:nvPicPr>
        <p:blipFill>
          <a:blip r:embed="rId2"/>
          <a:stretch>
            <a:fillRect/>
          </a:stretch>
        </p:blipFill>
        <p:spPr>
          <a:xfrm>
            <a:off x="93575" y="72366"/>
            <a:ext cx="1018984" cy="660397"/>
          </a:xfrm>
          <a:prstGeom prst="rect">
            <a:avLst/>
          </a:prstGeom>
        </p:spPr>
      </p:pic>
    </p:spTree>
    <p:extLst>
      <p:ext uri="{BB962C8B-B14F-4D97-AF65-F5344CB8AC3E}">
        <p14:creationId xmlns:p14="http://schemas.microsoft.com/office/powerpoint/2010/main" val="34859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 May 2019</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Presented by Faheem Ahmed at the 6iCBR, Cancun, Mexico</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0048970"/>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9" r:id="rId4"/>
    <p:sldLayoutId id="2147483698"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5.png"/><Relationship Id="rId18" Type="http://schemas.openxmlformats.org/officeDocument/2006/relationships/image" Target="../media/image24.svg"/><Relationship Id="rId3" Type="http://schemas.openxmlformats.org/officeDocument/2006/relationships/image" Target="../media/image10.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6.svg"/><Relationship Id="rId19" Type="http://schemas.openxmlformats.org/officeDocument/2006/relationships/image" Target="../media/image18.png"/><Relationship Id="rId4" Type="http://schemas.openxmlformats.org/officeDocument/2006/relationships/image" Target="../media/image10.svg"/><Relationship Id="rId9" Type="http://schemas.openxmlformats.org/officeDocument/2006/relationships/image" Target="../media/image13.png"/><Relationship Id="rId14" Type="http://schemas.openxmlformats.org/officeDocument/2006/relationships/image" Target="../media/image20.svg"/><Relationship Id="rId22"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0.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hyperlink" Target="https://jingdaily.com/alibaba-kering-combating-fake-goo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87862"/>
            <a:ext cx="12192000" cy="523220"/>
          </a:xfrm>
          <a:prstGeom prst="rect">
            <a:avLst/>
          </a:prstGeom>
          <a:noFill/>
        </p:spPr>
        <p:txBody>
          <a:bodyPr wrap="square" rtlCol="0">
            <a:spAutoFit/>
          </a:bodyPr>
          <a:lstStyle/>
          <a:p>
            <a:pPr algn="ctr"/>
            <a:r>
              <a:rPr lang="en-US" sz="2800" dirty="0"/>
              <a:t>6</a:t>
            </a:r>
            <a:r>
              <a:rPr lang="en-US" sz="2800" baseline="30000" dirty="0"/>
              <a:t>th</a:t>
            </a:r>
            <a:r>
              <a:rPr lang="en-US" sz="2800" dirty="0"/>
              <a:t> international Consumer Brand Relationships Conference </a:t>
            </a:r>
            <a:r>
              <a:rPr lang="en-US" sz="2800" dirty="0" smtClean="0"/>
              <a:t>19 </a:t>
            </a:r>
            <a:r>
              <a:rPr lang="en-US" sz="2800" dirty="0"/>
              <a:t>– 21 </a:t>
            </a:r>
            <a:r>
              <a:rPr lang="en-US" sz="2800" dirty="0" smtClean="0"/>
              <a:t>May </a:t>
            </a:r>
            <a:r>
              <a:rPr lang="en-US" sz="2800" dirty="0"/>
              <a:t>2019</a:t>
            </a:r>
            <a:endParaRPr lang="en-SG" sz="2800" dirty="0"/>
          </a:p>
        </p:txBody>
      </p:sp>
      <p:sp>
        <p:nvSpPr>
          <p:cNvPr id="4" name="Sous-titre 3"/>
          <p:cNvSpPr>
            <a:spLocks noGrp="1"/>
          </p:cNvSpPr>
          <p:nvPr>
            <p:ph type="subTitle" idx="1"/>
          </p:nvPr>
        </p:nvSpPr>
        <p:spPr>
          <a:xfrm>
            <a:off x="1517765" y="4961524"/>
            <a:ext cx="9144000" cy="1655762"/>
          </a:xfrm>
        </p:spPr>
        <p:txBody>
          <a:bodyPr/>
          <a:lstStyle/>
          <a:p>
            <a:endParaRPr lang="en-US" b="1" dirty="0"/>
          </a:p>
          <a:p>
            <a:r>
              <a:rPr lang="en-US" b="1" dirty="0"/>
              <a:t>Faheem Ahmed</a:t>
            </a:r>
          </a:p>
          <a:p>
            <a:r>
              <a:rPr lang="en-US" b="1" dirty="0"/>
              <a:t>Pierre Valette-Florence</a:t>
            </a:r>
          </a:p>
        </p:txBody>
      </p:sp>
      <p:sp>
        <p:nvSpPr>
          <p:cNvPr id="7" name="Title 1">
            <a:extLst>
              <a:ext uri="{FF2B5EF4-FFF2-40B4-BE49-F238E27FC236}">
                <a16:creationId xmlns:a16="http://schemas.microsoft.com/office/drawing/2014/main" id="{8132DC47-46AA-4FA0-8011-64BC53E39E0A}"/>
              </a:ext>
            </a:extLst>
          </p:cNvPr>
          <p:cNvSpPr>
            <a:spLocks noGrp="1"/>
          </p:cNvSpPr>
          <p:nvPr>
            <p:ph type="ctrTitle"/>
          </p:nvPr>
        </p:nvSpPr>
        <p:spPr>
          <a:xfrm>
            <a:off x="1517765" y="1911082"/>
            <a:ext cx="9144000" cy="2387600"/>
          </a:xfrm>
        </p:spPr>
        <p:txBody>
          <a:bodyPr anchor="t">
            <a:noAutofit/>
          </a:bodyPr>
          <a:lstStyle/>
          <a:p>
            <a:r>
              <a:rPr lang="en-US" sz="3600" b="1" dirty="0"/>
              <a:t/>
            </a:r>
            <a:br>
              <a:rPr lang="en-US" sz="3600" b="1" dirty="0"/>
            </a:br>
            <a:r>
              <a:rPr lang="en-US" sz="5400" b="1" dirty="0"/>
              <a:t>The Impact of Psychological Distance for </a:t>
            </a:r>
            <a:r>
              <a:rPr lang="en-US" sz="5400" dirty="0"/>
              <a:t/>
            </a:r>
            <a:br>
              <a:rPr lang="en-US" sz="5400" dirty="0"/>
            </a:br>
            <a:r>
              <a:rPr lang="en-US" sz="5400" b="1" dirty="0"/>
              <a:t>Hedonic Luxury Pursuits</a:t>
            </a:r>
            <a:endParaRPr lang="en-US" sz="3600" b="1" dirty="0"/>
          </a:p>
        </p:txBody>
      </p:sp>
      <p:pic>
        <p:nvPicPr>
          <p:cNvPr id="3" name="Picture 2" descr="A close up of a logo&#10;&#10;Description automatically generated">
            <a:extLst>
              <a:ext uri="{FF2B5EF4-FFF2-40B4-BE49-F238E27FC236}">
                <a16:creationId xmlns:a16="http://schemas.microsoft.com/office/drawing/2014/main" id="{01B26F73-E717-4CD6-8FB2-F1FCD8F6C458}"/>
              </a:ext>
            </a:extLst>
          </p:cNvPr>
          <p:cNvPicPr>
            <a:picLocks noChangeAspect="1"/>
          </p:cNvPicPr>
          <p:nvPr/>
        </p:nvPicPr>
        <p:blipFill>
          <a:blip r:embed="rId3"/>
          <a:stretch>
            <a:fillRect/>
          </a:stretch>
        </p:blipFill>
        <p:spPr>
          <a:xfrm>
            <a:off x="149763" y="137941"/>
            <a:ext cx="1569360" cy="1017092"/>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26367574-BE28-44C3-9FF0-FAFD6DEC4D63}"/>
              </a:ext>
            </a:extLst>
          </p:cNvPr>
          <p:cNvPicPr>
            <a:picLocks noChangeAspect="1"/>
          </p:cNvPicPr>
          <p:nvPr/>
        </p:nvPicPr>
        <p:blipFill rotWithShape="1">
          <a:blip r:embed="rId4"/>
          <a:srcRect t="4276" b="39049"/>
          <a:stretch/>
        </p:blipFill>
        <p:spPr>
          <a:xfrm>
            <a:off x="527426" y="4855379"/>
            <a:ext cx="2005618" cy="1705490"/>
          </a:xfrm>
          <a:prstGeom prst="rect">
            <a:avLst/>
          </a:prstGeom>
        </p:spPr>
      </p:pic>
      <p:pic>
        <p:nvPicPr>
          <p:cNvPr id="1026" name="Picture 2" descr="Pierre Valette-Florence">
            <a:extLst>
              <a:ext uri="{FF2B5EF4-FFF2-40B4-BE49-F238E27FC236}">
                <a16:creationId xmlns:a16="http://schemas.microsoft.com/office/drawing/2014/main" id="{7BECA49F-6638-4222-B825-ECDA033BC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7169" y="4628417"/>
            <a:ext cx="2005618" cy="19888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a:stretch>
            <a:fillRect/>
          </a:stretch>
        </p:blipFill>
        <p:spPr>
          <a:xfrm>
            <a:off x="8295512" y="294335"/>
            <a:ext cx="3734321" cy="762106"/>
          </a:xfrm>
          <a:prstGeom prst="rect">
            <a:avLst/>
          </a:prstGeom>
        </p:spPr>
      </p:pic>
    </p:spTree>
    <p:extLst>
      <p:ext uri="{BB962C8B-B14F-4D97-AF65-F5344CB8AC3E}">
        <p14:creationId xmlns:p14="http://schemas.microsoft.com/office/powerpoint/2010/main" val="10058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Synthesis</a:t>
            </a:r>
            <a:r>
              <a:rPr lang="fr-FR" dirty="0"/>
              <a:t> of </a:t>
            </a:r>
            <a:r>
              <a:rPr lang="fr-FR" dirty="0" err="1"/>
              <a:t>results</a:t>
            </a:r>
            <a:endParaRPr lang="fr-FR" dirty="0"/>
          </a:p>
        </p:txBody>
      </p:sp>
      <p:graphicFrame>
        <p:nvGraphicFramePr>
          <p:cNvPr id="5" name="Content Placeholder 4">
            <a:extLst>
              <a:ext uri="{FF2B5EF4-FFF2-40B4-BE49-F238E27FC236}">
                <a16:creationId xmlns:a16="http://schemas.microsoft.com/office/drawing/2014/main" id="{8F153458-263D-4483-B443-EEC46D4A2688}"/>
              </a:ext>
            </a:extLst>
          </p:cNvPr>
          <p:cNvGraphicFramePr>
            <a:graphicFrameLocks noGrp="1"/>
          </p:cNvGraphicFramePr>
          <p:nvPr>
            <p:ph idx="1"/>
            <p:extLst>
              <p:ext uri="{D42A27DB-BD31-4B8C-83A1-F6EECF244321}">
                <p14:modId xmlns:p14="http://schemas.microsoft.com/office/powerpoint/2010/main" val="826698257"/>
              </p:ext>
            </p:extLst>
          </p:nvPr>
        </p:nvGraphicFramePr>
        <p:xfrm>
          <a:off x="3215427" y="1532509"/>
          <a:ext cx="3546158" cy="4519330"/>
        </p:xfrm>
        <a:graphic>
          <a:graphicData uri="http://schemas.openxmlformats.org/drawingml/2006/table">
            <a:tbl>
              <a:tblPr firstRow="1" bandRow="1">
                <a:tableStyleId>{5C22544A-7EE6-4342-B048-85BDC9FD1C3A}</a:tableStyleId>
              </a:tblPr>
              <a:tblGrid>
                <a:gridCol w="1636491">
                  <a:extLst>
                    <a:ext uri="{9D8B030D-6E8A-4147-A177-3AD203B41FA5}">
                      <a16:colId xmlns:a16="http://schemas.microsoft.com/office/drawing/2014/main" val="3218845383"/>
                    </a:ext>
                  </a:extLst>
                </a:gridCol>
                <a:gridCol w="1909667">
                  <a:extLst>
                    <a:ext uri="{9D8B030D-6E8A-4147-A177-3AD203B41FA5}">
                      <a16:colId xmlns:a16="http://schemas.microsoft.com/office/drawing/2014/main" val="1074059086"/>
                    </a:ext>
                  </a:extLst>
                </a:gridCol>
              </a:tblGrid>
              <a:tr h="1151986">
                <a:tc>
                  <a:txBody>
                    <a:bodyPr/>
                    <a:lstStyle/>
                    <a:p>
                      <a:r>
                        <a:rPr lang="en-US" sz="1600" noProof="0" dirty="0"/>
                        <a:t>Self-authenticity</a:t>
                      </a:r>
                    </a:p>
                  </a:txBody>
                  <a:tcPr marL="271127" marR="27112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noProof="0"/>
                        <a:t>Luxury motivations</a:t>
                      </a:r>
                    </a:p>
                  </a:txBody>
                  <a:tcPr marL="271127" marR="27112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8546272"/>
                  </a:ext>
                </a:extLst>
              </a:tr>
              <a:tr h="1683672">
                <a:tc>
                  <a:txBody>
                    <a:bodyPr/>
                    <a:lstStyle/>
                    <a:p>
                      <a:pPr algn="l"/>
                      <a:r>
                        <a:rPr lang="en-US" sz="1600" noProof="0" dirty="0"/>
                        <a:t>High authenticity with purchases (H2a)</a:t>
                      </a:r>
                    </a:p>
                  </a:txBody>
                  <a:tcPr marL="271127" marR="271127" anchor="ctr">
                    <a:lnL w="12700" cap="flat" cmpd="sng" algn="ctr">
                      <a:solidFill>
                        <a:schemeClr val="tx1"/>
                      </a:solidFill>
                      <a:prstDash val="solid"/>
                      <a:round/>
                      <a:headEnd type="none" w="med" len="med"/>
                      <a:tailEnd type="none" w="med" len="med"/>
                    </a:lnL>
                  </a:tcPr>
                </a:tc>
                <a:tc>
                  <a:txBody>
                    <a:bodyPr/>
                    <a:lstStyle/>
                    <a:p>
                      <a:pPr algn="l"/>
                      <a:r>
                        <a:rPr lang="en-US" sz="1600" noProof="0" dirty="0"/>
                        <a:t>Formed </a:t>
                      </a:r>
                      <a:r>
                        <a:rPr lang="en-US" sz="1600" baseline="0" noProof="0" dirty="0"/>
                        <a:t>through authenticity and consciousness (H2, H4)</a:t>
                      </a:r>
                      <a:endParaRPr lang="en-US" sz="1600" noProof="0" dirty="0"/>
                    </a:p>
                  </a:txBody>
                  <a:tcPr marL="271127" marR="271127"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408287"/>
                  </a:ext>
                </a:extLst>
              </a:tr>
              <a:tr h="1683672">
                <a:tc>
                  <a:txBody>
                    <a:bodyPr/>
                    <a:lstStyle/>
                    <a:p>
                      <a:pPr algn="l"/>
                      <a:r>
                        <a:rPr lang="en-US" sz="1600" noProof="0" dirty="0"/>
                        <a:t>No impact on luxury</a:t>
                      </a:r>
                      <a:r>
                        <a:rPr lang="en-US" sz="1600" baseline="0" noProof="0" dirty="0"/>
                        <a:t> motivations (H2b)</a:t>
                      </a:r>
                      <a:endParaRPr lang="en-US" sz="1600" noProof="0" dirty="0"/>
                    </a:p>
                  </a:txBody>
                  <a:tcPr marL="271127" marR="271127"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600" noProof="0" dirty="0"/>
                        <a:t>Formed through consciousness</a:t>
                      </a:r>
                      <a:r>
                        <a:rPr lang="en-US" sz="1600" baseline="0" noProof="0" dirty="0"/>
                        <a:t> and psychological proximity (H1, H4)</a:t>
                      </a:r>
                      <a:endParaRPr lang="en-US" sz="1600" noProof="0" dirty="0"/>
                    </a:p>
                  </a:txBody>
                  <a:tcPr marL="271127" marR="271127"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93962"/>
                  </a:ext>
                </a:extLst>
              </a:tr>
            </a:tbl>
          </a:graphicData>
        </a:graphic>
      </p:graphicFrame>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8" name="Espace réservé du pied de page 7"/>
          <p:cNvSpPr>
            <a:spLocks noGrp="1"/>
          </p:cNvSpPr>
          <p:nvPr>
            <p:ph type="ftr" sz="quarter" idx="11"/>
          </p:nvPr>
        </p:nvSpPr>
        <p:spPr/>
        <p:txBody>
          <a:bodyPr/>
          <a:lstStyle/>
          <a:p>
            <a:r>
              <a:rPr lang="en-US" smtClean="0"/>
              <a:t>Presented by Faheem Ahmed at the 6iCBR, Cancun, Mexico</a:t>
            </a:r>
            <a:endParaRPr lang="en-US" dirty="0"/>
          </a:p>
        </p:txBody>
      </p:sp>
      <p:sp>
        <p:nvSpPr>
          <p:cNvPr id="6" name="Espace réservé du numéro de diapositive 5"/>
          <p:cNvSpPr>
            <a:spLocks noGrp="1"/>
          </p:cNvSpPr>
          <p:nvPr>
            <p:ph type="sldNum" sz="quarter" idx="12"/>
          </p:nvPr>
        </p:nvSpPr>
        <p:spPr/>
        <p:txBody>
          <a:bodyPr/>
          <a:lstStyle/>
          <a:p>
            <a:fld id="{2739A310-557A-409E-B6C7-43EC565E0F3C}" type="slidenum">
              <a:rPr lang="en-US" smtClean="0">
                <a:solidFill>
                  <a:schemeClr val="tx1"/>
                </a:solidFill>
              </a:rPr>
              <a:t>10</a:t>
            </a:fld>
            <a:endParaRPr lang="en-US" dirty="0">
              <a:solidFill>
                <a:schemeClr val="tx1"/>
              </a:solidFill>
            </a:endParaRPr>
          </a:p>
        </p:txBody>
      </p:sp>
      <p:graphicFrame>
        <p:nvGraphicFramePr>
          <p:cNvPr id="7" name="Espace réservé du contenu 6"/>
          <p:cNvGraphicFramePr>
            <a:graphicFrameLocks/>
          </p:cNvGraphicFramePr>
          <p:nvPr>
            <p:extLst>
              <p:ext uri="{D42A27DB-BD31-4B8C-83A1-F6EECF244321}">
                <p14:modId xmlns:p14="http://schemas.microsoft.com/office/powerpoint/2010/main" val="766831949"/>
              </p:ext>
            </p:extLst>
          </p:nvPr>
        </p:nvGraphicFramePr>
        <p:xfrm>
          <a:off x="94403" y="1532509"/>
          <a:ext cx="3115328" cy="4519330"/>
        </p:xfrm>
        <a:graphic>
          <a:graphicData uri="http://schemas.openxmlformats.org/drawingml/2006/table">
            <a:tbl>
              <a:tblPr firstRow="1" bandRow="1">
                <a:tableStyleId>{5C22544A-7EE6-4342-B048-85BDC9FD1C3A}</a:tableStyleId>
              </a:tblPr>
              <a:tblGrid>
                <a:gridCol w="1354192">
                  <a:extLst>
                    <a:ext uri="{9D8B030D-6E8A-4147-A177-3AD203B41FA5}">
                      <a16:colId xmlns:a16="http://schemas.microsoft.com/office/drawing/2014/main" val="441650387"/>
                    </a:ext>
                  </a:extLst>
                </a:gridCol>
                <a:gridCol w="1761136">
                  <a:extLst>
                    <a:ext uri="{9D8B030D-6E8A-4147-A177-3AD203B41FA5}">
                      <a16:colId xmlns:a16="http://schemas.microsoft.com/office/drawing/2014/main" val="1562291557"/>
                    </a:ext>
                  </a:extLst>
                </a:gridCol>
              </a:tblGrid>
              <a:tr h="1151986">
                <a:tc>
                  <a:txBody>
                    <a:bodyPr/>
                    <a:lstStyle/>
                    <a:p>
                      <a:r>
                        <a:rPr lang="en-US" sz="1600" noProof="0" dirty="0"/>
                        <a:t>Consumers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noProof="0" dirty="0"/>
                        <a:t>Psychological proximity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5308735"/>
                  </a:ext>
                </a:extLst>
              </a:tr>
              <a:tr h="1683672">
                <a:tc>
                  <a:txBody>
                    <a:bodyPr/>
                    <a:lstStyle/>
                    <a:p>
                      <a:r>
                        <a:rPr lang="en-US" sz="1600" noProof="0" dirty="0"/>
                        <a:t>Authentic luxury brand</a:t>
                      </a:r>
                    </a:p>
                  </a:txBody>
                  <a:tcPr anchor="ctr">
                    <a:lnL w="12700" cap="flat" cmpd="sng" algn="ctr">
                      <a:solidFill>
                        <a:schemeClr val="tx1"/>
                      </a:solidFill>
                      <a:prstDash val="solid"/>
                      <a:round/>
                      <a:headEnd type="none" w="med" len="med"/>
                      <a:tailEnd type="none" w="med" len="med"/>
                    </a:lnL>
                  </a:tcPr>
                </a:tc>
                <a:tc rowSpan="2">
                  <a:txBody>
                    <a:bodyPr/>
                    <a:lstStyle/>
                    <a:p>
                      <a:pPr algn="ctr"/>
                      <a:r>
                        <a:rPr lang="en-US" sz="1600" noProof="0" dirty="0"/>
                        <a:t>Significant influence on luxury motivations </a:t>
                      </a:r>
                      <a:r>
                        <a:rPr lang="en-US" sz="1600" noProof="0" dirty="0" smtClean="0"/>
                        <a:t>for both </a:t>
                      </a:r>
                      <a:r>
                        <a:rPr lang="en-US" sz="1600" noProof="0" dirty="0"/>
                        <a:t>sets of consumers</a:t>
                      </a:r>
                    </a:p>
                    <a:p>
                      <a:pPr algn="ctr"/>
                      <a:r>
                        <a:rPr lang="en-US" sz="1600" noProof="0" dirty="0"/>
                        <a:t>(H1)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761180"/>
                  </a:ext>
                </a:extLst>
              </a:tr>
              <a:tr h="1683672">
                <a:tc>
                  <a:txBody>
                    <a:bodyPr/>
                    <a:lstStyle/>
                    <a:p>
                      <a:r>
                        <a:rPr lang="en-US" sz="1600" noProof="0" dirty="0"/>
                        <a:t>Counterfeit luxury brand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endParaRPr lang="fr-FR" dirty="0"/>
                    </a:p>
                  </a:txBody>
                  <a:tcPr/>
                </a:tc>
                <a:extLst>
                  <a:ext uri="{0D108BD9-81ED-4DB2-BD59-A6C34878D82A}">
                    <a16:rowId xmlns:a16="http://schemas.microsoft.com/office/drawing/2014/main" val="2538407696"/>
                  </a:ext>
                </a:extLst>
              </a:tr>
            </a:tbl>
          </a:graphicData>
        </a:graphic>
      </p:graphicFrame>
      <p:graphicFrame>
        <p:nvGraphicFramePr>
          <p:cNvPr id="11" name="Table 10">
            <a:extLst>
              <a:ext uri="{FF2B5EF4-FFF2-40B4-BE49-F238E27FC236}">
                <a16:creationId xmlns:a16="http://schemas.microsoft.com/office/drawing/2014/main" id="{C58ABA15-4262-4B21-B050-515343190C8C}"/>
              </a:ext>
            </a:extLst>
          </p:cNvPr>
          <p:cNvGraphicFramePr>
            <a:graphicFrameLocks noGrp="1"/>
          </p:cNvGraphicFramePr>
          <p:nvPr>
            <p:extLst>
              <p:ext uri="{D42A27DB-BD31-4B8C-83A1-F6EECF244321}">
                <p14:modId xmlns:p14="http://schemas.microsoft.com/office/powerpoint/2010/main" val="3368731088"/>
              </p:ext>
            </p:extLst>
          </p:nvPr>
        </p:nvGraphicFramePr>
        <p:xfrm>
          <a:off x="6755889" y="1532509"/>
          <a:ext cx="5267045" cy="4519330"/>
        </p:xfrm>
        <a:graphic>
          <a:graphicData uri="http://schemas.openxmlformats.org/drawingml/2006/table">
            <a:tbl>
              <a:tblPr firstRow="1" bandRow="1">
                <a:tableStyleId>{5C22544A-7EE6-4342-B048-85BDC9FD1C3A}</a:tableStyleId>
              </a:tblPr>
              <a:tblGrid>
                <a:gridCol w="1753923">
                  <a:extLst>
                    <a:ext uri="{9D8B030D-6E8A-4147-A177-3AD203B41FA5}">
                      <a16:colId xmlns:a16="http://schemas.microsoft.com/office/drawing/2014/main" val="3140381592"/>
                    </a:ext>
                  </a:extLst>
                </a:gridCol>
                <a:gridCol w="1679215">
                  <a:extLst>
                    <a:ext uri="{9D8B030D-6E8A-4147-A177-3AD203B41FA5}">
                      <a16:colId xmlns:a16="http://schemas.microsoft.com/office/drawing/2014/main" val="2896013830"/>
                    </a:ext>
                  </a:extLst>
                </a:gridCol>
                <a:gridCol w="1833907">
                  <a:extLst>
                    <a:ext uri="{9D8B030D-6E8A-4147-A177-3AD203B41FA5}">
                      <a16:colId xmlns:a16="http://schemas.microsoft.com/office/drawing/2014/main" val="873719345"/>
                    </a:ext>
                  </a:extLst>
                </a:gridCol>
              </a:tblGrid>
              <a:tr h="1151986">
                <a:tc>
                  <a:txBody>
                    <a:bodyPr/>
                    <a:lstStyle/>
                    <a:p>
                      <a:r>
                        <a:rPr lang="en-US" sz="1600" noProof="0" dirty="0"/>
                        <a:t>Self-consciousness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noProof="0" dirty="0"/>
                        <a:t>Shame </a:t>
                      </a:r>
                    </a:p>
                  </a:txBody>
                  <a:tcPr>
                    <a:lnT w="12700" cap="flat" cmpd="sng" algn="ctr">
                      <a:solidFill>
                        <a:schemeClr val="tx1"/>
                      </a:solidFill>
                      <a:prstDash val="solid"/>
                      <a:round/>
                      <a:headEnd type="none" w="med" len="med"/>
                      <a:tailEnd type="none" w="med" len="med"/>
                    </a:lnT>
                  </a:tcPr>
                </a:tc>
                <a:tc>
                  <a:txBody>
                    <a:bodyPr/>
                    <a:lstStyle/>
                    <a:p>
                      <a:r>
                        <a:rPr lang="en-US" sz="1600" noProof="0" dirty="0"/>
                        <a:t>Luxury</a:t>
                      </a:r>
                      <a:r>
                        <a:rPr lang="en-US" sz="1600" baseline="0" noProof="0" dirty="0"/>
                        <a:t> purchase intent (authentic)</a:t>
                      </a:r>
                      <a:endParaRPr lang="en-US" sz="1600"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91991454"/>
                  </a:ext>
                </a:extLst>
              </a:tr>
              <a:tr h="1683672">
                <a:tc>
                  <a:txBody>
                    <a:bodyPr/>
                    <a:lstStyle/>
                    <a:p>
                      <a:r>
                        <a:rPr lang="en-US" sz="1600" noProof="0" dirty="0"/>
                        <a:t>Attenuate purchase decisions (H5), but influence luxury motivations (H4)</a:t>
                      </a:r>
                    </a:p>
                  </a:txBody>
                  <a:tcPr anchor="ctr">
                    <a:lnL w="12700" cap="flat" cmpd="sng" algn="ctr">
                      <a:solidFill>
                        <a:schemeClr val="tx1"/>
                      </a:solidFill>
                      <a:prstDash val="solid"/>
                      <a:round/>
                      <a:headEnd type="none" w="med" len="med"/>
                      <a:tailEnd type="none" w="med" len="med"/>
                    </a:lnL>
                  </a:tcPr>
                </a:tc>
                <a:tc>
                  <a:txBody>
                    <a:bodyPr/>
                    <a:lstStyle/>
                    <a:p>
                      <a:r>
                        <a:rPr lang="en-US" sz="1600" noProof="0" dirty="0"/>
                        <a:t>Harmful for</a:t>
                      </a:r>
                      <a:br>
                        <a:rPr lang="en-US" sz="1600" noProof="0" dirty="0"/>
                      </a:br>
                      <a:r>
                        <a:rPr lang="en-US" sz="1600" noProof="0" dirty="0"/>
                        <a:t>purchase intentions (H6)</a:t>
                      </a:r>
                    </a:p>
                  </a:txBody>
                  <a:tcPr anchor="ctr"/>
                </a:tc>
                <a:tc>
                  <a:txBody>
                    <a:bodyPr/>
                    <a:lstStyle/>
                    <a:p>
                      <a:r>
                        <a:rPr lang="en-US" sz="1600" noProof="0" dirty="0"/>
                        <a:t>Influenced greatly by luxury motivations, but </a:t>
                      </a:r>
                      <a:r>
                        <a:rPr lang="en-US" sz="1600" noProof="0" dirty="0">
                          <a:solidFill>
                            <a:srgbClr val="FF0000"/>
                          </a:solidFill>
                        </a:rPr>
                        <a:t>diminished by self-consciousness</a:t>
                      </a:r>
                      <a:r>
                        <a:rPr lang="en-US" sz="1600" baseline="0" noProof="0" dirty="0">
                          <a:solidFill>
                            <a:srgbClr val="FF0000"/>
                          </a:solidFill>
                        </a:rPr>
                        <a:t> and shame</a:t>
                      </a:r>
                      <a:endParaRPr lang="en-US" sz="1600" noProof="0" dirty="0">
                        <a:solidFill>
                          <a:srgbClr val="FF0000"/>
                        </a:solidFill>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3951464"/>
                  </a:ext>
                </a:extLst>
              </a:tr>
              <a:tr h="1683672">
                <a:tc>
                  <a:txBody>
                    <a:bodyPr/>
                    <a:lstStyle/>
                    <a:p>
                      <a:r>
                        <a:rPr lang="en-US" sz="1600" noProof="0" dirty="0"/>
                        <a:t>Direct influence on purchase decisions (H5) + motivations (H4)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aseline="0" noProof="0" dirty="0"/>
                        <a:t>Conversion to authentic luxury purchases (H6)</a:t>
                      </a:r>
                      <a:endParaRPr lang="en-US" sz="1600" noProof="0" dirty="0"/>
                    </a:p>
                  </a:txBody>
                  <a:tcPr anchor="ctr">
                    <a:lnB w="12700" cap="flat" cmpd="sng" algn="ctr">
                      <a:solidFill>
                        <a:schemeClr val="tx1"/>
                      </a:solidFill>
                      <a:prstDash val="solid"/>
                      <a:round/>
                      <a:headEnd type="none" w="med" len="med"/>
                      <a:tailEnd type="none" w="med" len="med"/>
                    </a:lnB>
                  </a:tcPr>
                </a:tc>
                <a:tc>
                  <a:txBody>
                    <a:bodyPr/>
                    <a:lstStyle/>
                    <a:p>
                      <a:r>
                        <a:rPr lang="en-US" sz="1600" noProof="0" dirty="0"/>
                        <a:t>Very strong influence of shame from counterfeit</a:t>
                      </a:r>
                      <a:r>
                        <a:rPr lang="en-US" sz="1600" baseline="0" noProof="0" dirty="0"/>
                        <a:t> purchases</a:t>
                      </a:r>
                      <a:endParaRPr lang="en-US" sz="1600" noProof="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525918"/>
                  </a:ext>
                </a:extLst>
              </a:tr>
            </a:tbl>
          </a:graphicData>
        </a:graphic>
      </p:graphicFrame>
      <p:sp>
        <p:nvSpPr>
          <p:cNvPr id="9" name="Accolade fermante 8"/>
          <p:cNvSpPr/>
          <p:nvPr/>
        </p:nvSpPr>
        <p:spPr>
          <a:xfrm>
            <a:off x="9749691" y="2901978"/>
            <a:ext cx="288099" cy="1252603"/>
          </a:xfrm>
          <a:prstGeom prst="rightBrace">
            <a:avLst/>
          </a:prstGeom>
          <a:ln w="28575">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10" name="Accolade fermante 9">
            <a:hlinkClick r:id="" action="ppaction://hlinkshowjump?jump=nextslide" highlightClick="1"/>
          </p:cNvPr>
          <p:cNvSpPr/>
          <p:nvPr/>
        </p:nvSpPr>
        <p:spPr>
          <a:xfrm>
            <a:off x="9936159" y="4624545"/>
            <a:ext cx="165939" cy="1252603"/>
          </a:xfrm>
          <a:prstGeom prst="rightBrace">
            <a:avLst/>
          </a:prstGeom>
          <a:ln w="28575">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28620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Research</a:t>
            </a:r>
            <a:r>
              <a:rPr lang="fr-FR" dirty="0"/>
              <a:t> contributions</a:t>
            </a:r>
          </a:p>
        </p:txBody>
      </p:sp>
      <p:sp>
        <p:nvSpPr>
          <p:cNvPr id="8" name="Text Placeholder 7">
            <a:extLst>
              <a:ext uri="{FF2B5EF4-FFF2-40B4-BE49-F238E27FC236}">
                <a16:creationId xmlns:a16="http://schemas.microsoft.com/office/drawing/2014/main" id="{FCFE1BDC-79A3-4B11-9A0E-14BDFE14B449}"/>
              </a:ext>
            </a:extLst>
          </p:cNvPr>
          <p:cNvSpPr>
            <a:spLocks noGrp="1"/>
          </p:cNvSpPr>
          <p:nvPr>
            <p:ph type="body" idx="1"/>
          </p:nvPr>
        </p:nvSpPr>
        <p:spPr>
          <a:xfrm>
            <a:off x="408994" y="1524587"/>
            <a:ext cx="5157787" cy="823912"/>
          </a:xfrm>
        </p:spPr>
        <p:txBody>
          <a:bodyPr/>
          <a:lstStyle/>
          <a:p>
            <a:r>
              <a:rPr lang="en-US" dirty="0"/>
              <a:t>Academic </a:t>
            </a:r>
          </a:p>
        </p:txBody>
      </p:sp>
      <p:sp>
        <p:nvSpPr>
          <p:cNvPr id="3" name="Espace réservé du contenu 2"/>
          <p:cNvSpPr>
            <a:spLocks noGrp="1"/>
          </p:cNvSpPr>
          <p:nvPr>
            <p:ph sz="half" idx="2"/>
          </p:nvPr>
        </p:nvSpPr>
        <p:spPr>
          <a:xfrm>
            <a:off x="183474" y="2516253"/>
            <a:ext cx="5571506" cy="3684588"/>
          </a:xfrm>
        </p:spPr>
        <p:txBody>
          <a:bodyPr>
            <a:normAutofit fontScale="92500"/>
          </a:bodyPr>
          <a:lstStyle/>
          <a:p>
            <a:r>
              <a:rPr lang="fr-FR" dirty="0" err="1"/>
              <a:t>Empirical</a:t>
            </a:r>
            <a:r>
              <a:rPr lang="fr-FR" dirty="0"/>
              <a:t> </a:t>
            </a:r>
            <a:r>
              <a:rPr lang="fr-FR" dirty="0" err="1"/>
              <a:t>demonstration</a:t>
            </a:r>
            <a:r>
              <a:rPr lang="fr-FR" dirty="0"/>
              <a:t> of </a:t>
            </a:r>
            <a:r>
              <a:rPr lang="fr-FR" dirty="0" err="1"/>
              <a:t>factors</a:t>
            </a:r>
            <a:r>
              <a:rPr lang="fr-FR" dirty="0"/>
              <a:t> for </a:t>
            </a:r>
            <a:r>
              <a:rPr lang="fr-FR" dirty="0" err="1"/>
              <a:t>choice</a:t>
            </a:r>
            <a:r>
              <a:rPr lang="fr-FR" dirty="0"/>
              <a:t> of </a:t>
            </a:r>
            <a:r>
              <a:rPr lang="fr-FR" dirty="0" err="1"/>
              <a:t>authentic</a:t>
            </a:r>
            <a:r>
              <a:rPr lang="fr-FR" dirty="0"/>
              <a:t>/</a:t>
            </a:r>
            <a:r>
              <a:rPr lang="fr-FR" dirty="0" err="1"/>
              <a:t>counterfeit</a:t>
            </a:r>
            <a:r>
              <a:rPr lang="fr-FR" dirty="0"/>
              <a:t> </a:t>
            </a:r>
            <a:r>
              <a:rPr lang="fr-FR" dirty="0" err="1"/>
              <a:t>luxury</a:t>
            </a:r>
            <a:endParaRPr lang="fr-FR" dirty="0"/>
          </a:p>
          <a:p>
            <a:r>
              <a:rPr lang="fr-FR" dirty="0" err="1"/>
              <a:t>Processing</a:t>
            </a:r>
            <a:r>
              <a:rPr lang="fr-FR" dirty="0"/>
              <a:t> </a:t>
            </a:r>
            <a:r>
              <a:rPr lang="fr-FR" dirty="0" err="1"/>
              <a:t>mechanisms</a:t>
            </a:r>
            <a:r>
              <a:rPr lang="fr-FR" dirty="0"/>
              <a:t> for </a:t>
            </a:r>
            <a:r>
              <a:rPr lang="fr-FR" dirty="0" err="1"/>
              <a:t>authentic</a:t>
            </a:r>
            <a:r>
              <a:rPr lang="fr-FR" dirty="0"/>
              <a:t> vs </a:t>
            </a:r>
            <a:r>
              <a:rPr lang="fr-FR" dirty="0" err="1"/>
              <a:t>counterfeit</a:t>
            </a:r>
            <a:r>
              <a:rPr lang="fr-FR" dirty="0"/>
              <a:t> </a:t>
            </a:r>
            <a:r>
              <a:rPr lang="fr-FR" dirty="0" err="1"/>
              <a:t>luxury</a:t>
            </a:r>
            <a:r>
              <a:rPr lang="fr-FR" dirty="0"/>
              <a:t> brand </a:t>
            </a:r>
            <a:r>
              <a:rPr lang="fr-FR" dirty="0" err="1"/>
              <a:t>choice</a:t>
            </a:r>
            <a:endParaRPr lang="fr-FR" dirty="0"/>
          </a:p>
          <a:p>
            <a:r>
              <a:rPr lang="fr-FR" dirty="0"/>
              <a:t>Application of </a:t>
            </a:r>
            <a:r>
              <a:rPr lang="fr-FR" dirty="0" err="1"/>
              <a:t>psychological</a:t>
            </a:r>
            <a:r>
              <a:rPr lang="fr-FR" dirty="0"/>
              <a:t> </a:t>
            </a:r>
            <a:r>
              <a:rPr lang="fr-FR" dirty="0" err="1"/>
              <a:t>proximity</a:t>
            </a:r>
            <a:r>
              <a:rPr lang="fr-FR" dirty="0"/>
              <a:t> and </a:t>
            </a:r>
            <a:r>
              <a:rPr lang="fr-FR" dirty="0" err="1"/>
              <a:t>shame</a:t>
            </a:r>
            <a:r>
              <a:rPr lang="fr-FR" dirty="0"/>
              <a:t> </a:t>
            </a:r>
            <a:r>
              <a:rPr lang="fr-FR" dirty="0" err="1"/>
              <a:t>within</a:t>
            </a:r>
            <a:r>
              <a:rPr lang="fr-FR" dirty="0"/>
              <a:t> </a:t>
            </a:r>
            <a:r>
              <a:rPr lang="fr-FR" dirty="0" err="1"/>
              <a:t>counterfeiting</a:t>
            </a:r>
            <a:endParaRPr lang="fr-FR" dirty="0"/>
          </a:p>
          <a:p>
            <a:r>
              <a:rPr lang="fr-FR" dirty="0"/>
              <a:t>Impact of distance perceptions and self-</a:t>
            </a:r>
            <a:r>
              <a:rPr lang="fr-FR" dirty="0" err="1"/>
              <a:t>views</a:t>
            </a:r>
            <a:r>
              <a:rPr lang="fr-FR" dirty="0"/>
              <a:t> on </a:t>
            </a:r>
            <a:r>
              <a:rPr lang="fr-FR" dirty="0" err="1"/>
              <a:t>choice</a:t>
            </a:r>
            <a:r>
              <a:rPr lang="fr-FR" dirty="0"/>
              <a:t> of </a:t>
            </a:r>
            <a:r>
              <a:rPr lang="fr-FR" dirty="0" err="1"/>
              <a:t>luxury</a:t>
            </a:r>
            <a:endParaRPr lang="fr-FR" dirty="0"/>
          </a:p>
        </p:txBody>
      </p:sp>
      <p:sp>
        <p:nvSpPr>
          <p:cNvPr id="9" name="Text Placeholder 8">
            <a:extLst>
              <a:ext uri="{FF2B5EF4-FFF2-40B4-BE49-F238E27FC236}">
                <a16:creationId xmlns:a16="http://schemas.microsoft.com/office/drawing/2014/main" id="{5B02C9D2-75AB-4D8E-B22D-974041DDDD56}"/>
              </a:ext>
            </a:extLst>
          </p:cNvPr>
          <p:cNvSpPr>
            <a:spLocks noGrp="1"/>
          </p:cNvSpPr>
          <p:nvPr>
            <p:ph type="body" sz="quarter" idx="3"/>
          </p:nvPr>
        </p:nvSpPr>
        <p:spPr>
          <a:xfrm>
            <a:off x="6971061" y="1514476"/>
            <a:ext cx="5183188" cy="823912"/>
          </a:xfrm>
        </p:spPr>
        <p:txBody>
          <a:bodyPr/>
          <a:lstStyle/>
          <a:p>
            <a:r>
              <a:rPr lang="en-US" dirty="0"/>
              <a:t>Practical </a:t>
            </a:r>
          </a:p>
        </p:txBody>
      </p:sp>
      <p:sp>
        <p:nvSpPr>
          <p:cNvPr id="10" name="Content Placeholder 9">
            <a:extLst>
              <a:ext uri="{FF2B5EF4-FFF2-40B4-BE49-F238E27FC236}">
                <a16:creationId xmlns:a16="http://schemas.microsoft.com/office/drawing/2014/main" id="{9383B763-CC78-4C6B-8222-850752E21DF7}"/>
              </a:ext>
            </a:extLst>
          </p:cNvPr>
          <p:cNvSpPr>
            <a:spLocks noGrp="1"/>
          </p:cNvSpPr>
          <p:nvPr>
            <p:ph sz="quarter" idx="4"/>
          </p:nvPr>
        </p:nvSpPr>
        <p:spPr>
          <a:xfrm>
            <a:off x="6582743" y="2505075"/>
            <a:ext cx="5571506" cy="3684588"/>
          </a:xfrm>
        </p:spPr>
        <p:txBody>
          <a:bodyPr>
            <a:normAutofit lnSpcReduction="10000"/>
          </a:bodyPr>
          <a:lstStyle/>
          <a:p>
            <a:r>
              <a:rPr lang="fr-FR" dirty="0"/>
              <a:t>Design </a:t>
            </a:r>
            <a:r>
              <a:rPr lang="fr-FR" dirty="0" err="1"/>
              <a:t>ads</a:t>
            </a:r>
            <a:r>
              <a:rPr lang="fr-FR" dirty="0"/>
              <a:t> </a:t>
            </a:r>
            <a:r>
              <a:rPr lang="fr-FR" dirty="0" err="1"/>
              <a:t>focused</a:t>
            </a:r>
            <a:r>
              <a:rPr lang="fr-FR" dirty="0"/>
              <a:t> on the proximal future or </a:t>
            </a:r>
            <a:r>
              <a:rPr lang="fr-FR" dirty="0" err="1"/>
              <a:t>present</a:t>
            </a:r>
            <a:endParaRPr lang="fr-FR" dirty="0"/>
          </a:p>
          <a:p>
            <a:r>
              <a:rPr lang="fr-FR" dirty="0" err="1"/>
              <a:t>Retain</a:t>
            </a:r>
            <a:r>
              <a:rPr lang="fr-FR" dirty="0"/>
              <a:t> </a:t>
            </a:r>
            <a:r>
              <a:rPr lang="fr-FR" dirty="0" err="1"/>
              <a:t>loyalty</a:t>
            </a:r>
            <a:r>
              <a:rPr lang="fr-FR" dirty="0"/>
              <a:t> of </a:t>
            </a:r>
            <a:r>
              <a:rPr lang="fr-FR" dirty="0" err="1"/>
              <a:t>authentic</a:t>
            </a:r>
            <a:r>
              <a:rPr lang="fr-FR" dirty="0"/>
              <a:t> </a:t>
            </a:r>
            <a:r>
              <a:rPr lang="fr-FR" dirty="0" err="1"/>
              <a:t>luxury</a:t>
            </a:r>
            <a:r>
              <a:rPr lang="fr-FR" dirty="0"/>
              <a:t> </a:t>
            </a:r>
            <a:r>
              <a:rPr lang="fr-FR" dirty="0" err="1"/>
              <a:t>consumers</a:t>
            </a:r>
            <a:r>
              <a:rPr lang="fr-FR" dirty="0"/>
              <a:t> and </a:t>
            </a:r>
            <a:r>
              <a:rPr lang="fr-FR" dirty="0" err="1"/>
              <a:t>evade</a:t>
            </a:r>
            <a:r>
              <a:rPr lang="fr-FR" dirty="0"/>
              <a:t> </a:t>
            </a:r>
            <a:r>
              <a:rPr lang="fr-FR" dirty="0" err="1"/>
              <a:t>switching</a:t>
            </a:r>
            <a:r>
              <a:rPr lang="fr-FR" dirty="0"/>
              <a:t> </a:t>
            </a:r>
          </a:p>
          <a:p>
            <a:r>
              <a:rPr lang="fr-FR" dirty="0" err="1"/>
              <a:t>Luxury</a:t>
            </a:r>
            <a:r>
              <a:rPr lang="fr-FR" dirty="0"/>
              <a:t> brands </a:t>
            </a:r>
            <a:r>
              <a:rPr lang="fr-FR" dirty="0" err="1"/>
              <a:t>lend</a:t>
            </a:r>
            <a:r>
              <a:rPr lang="fr-FR" dirty="0"/>
              <a:t> </a:t>
            </a:r>
            <a:r>
              <a:rPr lang="fr-FR" dirty="0" err="1"/>
              <a:t>greater</a:t>
            </a:r>
            <a:r>
              <a:rPr lang="fr-FR" dirty="0"/>
              <a:t> </a:t>
            </a:r>
            <a:r>
              <a:rPr lang="fr-FR" dirty="0" err="1"/>
              <a:t>authenticity</a:t>
            </a:r>
            <a:r>
              <a:rPr lang="fr-FR" dirty="0"/>
              <a:t> (self) and </a:t>
            </a:r>
            <a:r>
              <a:rPr lang="fr-FR" dirty="0" err="1"/>
              <a:t>visibility</a:t>
            </a:r>
            <a:r>
              <a:rPr lang="fr-FR" dirty="0"/>
              <a:t> (social)</a:t>
            </a:r>
          </a:p>
          <a:p>
            <a:r>
              <a:rPr lang="fr-FR" dirty="0" err="1"/>
              <a:t>Shame</a:t>
            </a:r>
            <a:r>
              <a:rPr lang="fr-FR" dirty="0"/>
              <a:t> and social </a:t>
            </a:r>
            <a:r>
              <a:rPr lang="fr-FR" dirty="0" err="1"/>
              <a:t>embarassment</a:t>
            </a:r>
            <a:r>
              <a:rPr lang="fr-FR" dirty="0"/>
              <a:t> </a:t>
            </a:r>
            <a:r>
              <a:rPr lang="fr-FR" dirty="0" err="1"/>
              <a:t>within</a:t>
            </a:r>
            <a:r>
              <a:rPr lang="fr-FR" dirty="0"/>
              <a:t> anti-</a:t>
            </a:r>
            <a:r>
              <a:rPr lang="fr-FR" dirty="0" err="1"/>
              <a:t>counterfeiting</a:t>
            </a:r>
            <a:r>
              <a:rPr lang="fr-FR" dirty="0"/>
              <a:t> messages</a:t>
            </a:r>
            <a:endParaRPr lang="en-US" dirty="0"/>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7" name="Espace réservé du pied de page 6"/>
          <p:cNvSpPr>
            <a:spLocks noGrp="1"/>
          </p:cNvSpPr>
          <p:nvPr>
            <p:ph type="ftr" sz="quarter" idx="11"/>
          </p:nvPr>
        </p:nvSpPr>
        <p:spPr/>
        <p:txBody>
          <a:bodyPr/>
          <a:lstStyle/>
          <a:p>
            <a:r>
              <a:rPr lang="en-US" smtClean="0"/>
              <a:t>Presented by Faheem Ahmed at the 6iCBR, Cancun, Mexico</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42320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uiExpand="1" build="p"/>
      <p:bldP spid="9" grpId="0"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rossing an obstacle">
            <a:extLst>
              <a:ext uri="{FF2B5EF4-FFF2-40B4-BE49-F238E27FC236}">
                <a16:creationId xmlns:a16="http://schemas.microsoft.com/office/drawing/2014/main" id="{B52F63B5-F483-4902-AD90-1213DCBD199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079" r="17391" b="-2"/>
          <a:stretch/>
        </p:blipFill>
        <p:spPr bwMode="auto">
          <a:xfrm>
            <a:off x="6901661" y="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72">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DC9CB3C4-5CB7-41A1-AC60-C7465BDC2095}"/>
              </a:ext>
            </a:extLst>
          </p:cNvPr>
          <p:cNvSpPr>
            <a:spLocks noGrp="1"/>
          </p:cNvSpPr>
          <p:nvPr>
            <p:ph type="title"/>
          </p:nvPr>
        </p:nvSpPr>
        <p:spPr>
          <a:xfrm>
            <a:off x="541176" y="520864"/>
            <a:ext cx="5554824" cy="1311664"/>
          </a:xfrm>
        </p:spPr>
        <p:txBody>
          <a:bodyPr>
            <a:normAutofit/>
          </a:bodyPr>
          <a:lstStyle/>
          <a:p>
            <a:r>
              <a:rPr lang="en-US" dirty="0">
                <a:solidFill>
                  <a:srgbClr val="000000"/>
                </a:solidFill>
              </a:rPr>
              <a:t>Limits can be delimited</a:t>
            </a:r>
          </a:p>
        </p:txBody>
      </p:sp>
      <p:sp>
        <p:nvSpPr>
          <p:cNvPr id="3" name="Content Placeholder 2">
            <a:extLst>
              <a:ext uri="{FF2B5EF4-FFF2-40B4-BE49-F238E27FC236}">
                <a16:creationId xmlns:a16="http://schemas.microsoft.com/office/drawing/2014/main" id="{48FE9593-F9BC-475A-AFFB-0D7C90DD81FE}"/>
              </a:ext>
            </a:extLst>
          </p:cNvPr>
          <p:cNvSpPr>
            <a:spLocks noGrp="1"/>
          </p:cNvSpPr>
          <p:nvPr>
            <p:ph idx="1"/>
          </p:nvPr>
        </p:nvSpPr>
        <p:spPr>
          <a:xfrm>
            <a:off x="205273" y="1231636"/>
            <a:ext cx="6532661" cy="4992061"/>
          </a:xfrm>
        </p:spPr>
        <p:txBody>
          <a:bodyPr anchor="ctr">
            <a:noAutofit/>
          </a:bodyPr>
          <a:lstStyle/>
          <a:p>
            <a:pPr>
              <a:lnSpc>
                <a:spcPct val="140000"/>
              </a:lnSpc>
            </a:pPr>
            <a:r>
              <a:rPr lang="en-US" sz="2000" dirty="0">
                <a:solidFill>
                  <a:srgbClr val="000000"/>
                </a:solidFill>
              </a:rPr>
              <a:t>Single product category considered</a:t>
            </a:r>
          </a:p>
          <a:p>
            <a:pPr>
              <a:lnSpc>
                <a:spcPct val="140000"/>
              </a:lnSpc>
            </a:pPr>
            <a:r>
              <a:rPr lang="en-US" sz="2000" dirty="0" smtClean="0">
                <a:solidFill>
                  <a:srgbClr val="000000"/>
                </a:solidFill>
              </a:rPr>
              <a:t>Cognitively structured manipulation</a:t>
            </a:r>
          </a:p>
          <a:p>
            <a:pPr>
              <a:lnSpc>
                <a:spcPct val="140000"/>
              </a:lnSpc>
            </a:pPr>
            <a:r>
              <a:rPr lang="en-US" sz="2000" dirty="0" smtClean="0">
                <a:solidFill>
                  <a:srgbClr val="000000"/>
                </a:solidFill>
              </a:rPr>
              <a:t>Consider the effect of peer/in-group consumption</a:t>
            </a:r>
            <a:r>
              <a:rPr lang="en-US" sz="2000" dirty="0">
                <a:solidFill>
                  <a:srgbClr val="000000"/>
                </a:solidFill>
              </a:rPr>
              <a:t>, counterfeit detectability  </a:t>
            </a:r>
            <a:r>
              <a:rPr lang="en-US" sz="2000" dirty="0" smtClean="0">
                <a:solidFill>
                  <a:srgbClr val="000000"/>
                </a:solidFill>
              </a:rPr>
              <a:t>and moral values</a:t>
            </a:r>
          </a:p>
          <a:p>
            <a:pPr>
              <a:lnSpc>
                <a:spcPct val="140000"/>
              </a:lnSpc>
            </a:pPr>
            <a:r>
              <a:rPr lang="en-US" sz="2000" dirty="0" smtClean="0">
                <a:solidFill>
                  <a:srgbClr val="000000"/>
                </a:solidFill>
              </a:rPr>
              <a:t>Limited </a:t>
            </a:r>
            <a:r>
              <a:rPr lang="en-US" sz="2000" dirty="0">
                <a:solidFill>
                  <a:srgbClr val="000000"/>
                </a:solidFill>
              </a:rPr>
              <a:t>sample size, employ a larger public to test validity and consistency of results</a:t>
            </a:r>
          </a:p>
          <a:p>
            <a:pPr>
              <a:lnSpc>
                <a:spcPct val="140000"/>
              </a:lnSpc>
            </a:pPr>
            <a:r>
              <a:rPr lang="en-US" sz="2000" dirty="0" smtClean="0">
                <a:solidFill>
                  <a:srgbClr val="000000"/>
                </a:solidFill>
              </a:rPr>
              <a:t>Explore </a:t>
            </a:r>
            <a:r>
              <a:rPr lang="en-US" sz="2000" dirty="0">
                <a:solidFill>
                  <a:srgbClr val="000000"/>
                </a:solidFill>
              </a:rPr>
              <a:t>longitudinal impact of luxury motivation and anticipated emotion on consequent purchase decisions</a:t>
            </a:r>
          </a:p>
        </p:txBody>
      </p:sp>
      <p:sp>
        <p:nvSpPr>
          <p:cNvPr id="7" name="Espace réservé du pied de page 6"/>
          <p:cNvSpPr>
            <a:spLocks noGrp="1"/>
          </p:cNvSpPr>
          <p:nvPr>
            <p:ph type="ftr" sz="quarter" idx="11"/>
          </p:nvPr>
        </p:nvSpPr>
        <p:spPr>
          <a:xfrm>
            <a:off x="3318588" y="6543933"/>
            <a:ext cx="6584750" cy="314067"/>
          </a:xfrm>
        </p:spPr>
        <p:txBody>
          <a:bodyPr>
            <a:normAutofit/>
          </a:bodyPr>
          <a:lstStyle/>
          <a:p>
            <a:pPr algn="l">
              <a:spcAft>
                <a:spcPts val="600"/>
              </a:spcAft>
            </a:pPr>
            <a:r>
              <a:rPr lang="en-US" sz="1100" smtClean="0">
                <a:solidFill>
                  <a:srgbClr val="898989"/>
                </a:solidFill>
              </a:rPr>
              <a:t>Presented by Faheem Ahmed at the 6iCBR, Cancun, Mexico</a:t>
            </a:r>
            <a:endParaRPr lang="en-US" sz="1100" dirty="0">
              <a:solidFill>
                <a:srgbClr val="898989"/>
              </a:solidFill>
            </a:endParaRPr>
          </a:p>
        </p:txBody>
      </p:sp>
      <p:sp>
        <p:nvSpPr>
          <p:cNvPr id="4" name="Date Placeholder 3">
            <a:extLst>
              <a:ext uri="{FF2B5EF4-FFF2-40B4-BE49-F238E27FC236}">
                <a16:creationId xmlns:a16="http://schemas.microsoft.com/office/drawing/2014/main" id="{09B5AAFF-DCE2-45B3-9539-4A79BB687C3E}"/>
              </a:ext>
            </a:extLst>
          </p:cNvPr>
          <p:cNvSpPr>
            <a:spLocks noGrp="1"/>
          </p:cNvSpPr>
          <p:nvPr>
            <p:ph type="dt" sz="half" idx="10"/>
          </p:nvPr>
        </p:nvSpPr>
        <p:spPr>
          <a:xfrm>
            <a:off x="7554138" y="6223702"/>
            <a:ext cx="3108065" cy="314067"/>
          </a:xfrm>
        </p:spPr>
        <p:txBody>
          <a:bodyPr>
            <a:normAutofit/>
          </a:bodyPr>
          <a:lstStyle/>
          <a:p>
            <a:pPr algn="r">
              <a:spcAft>
                <a:spcPts val="600"/>
              </a:spcAft>
            </a:pPr>
            <a:r>
              <a:rPr lang="fr-FR" sz="1100" smtClean="0">
                <a:solidFill>
                  <a:srgbClr val="FFFFFF"/>
                </a:solidFill>
              </a:rPr>
              <a:t>19 May 2019</a:t>
            </a:r>
            <a:endParaRPr lang="en-US" sz="1100">
              <a:solidFill>
                <a:srgbClr val="FFFFFF"/>
              </a:solidFill>
            </a:endParaRPr>
          </a:p>
        </p:txBody>
      </p:sp>
      <p:sp>
        <p:nvSpPr>
          <p:cNvPr id="6" name="Slide Number Placeholder 5">
            <a:extLst>
              <a:ext uri="{FF2B5EF4-FFF2-40B4-BE49-F238E27FC236}">
                <a16:creationId xmlns:a16="http://schemas.microsoft.com/office/drawing/2014/main" id="{26C8451D-1687-4C5F-BD33-E4BF6A03C488}"/>
              </a:ext>
            </a:extLst>
          </p:cNvPr>
          <p:cNvSpPr>
            <a:spLocks noGrp="1"/>
          </p:cNvSpPr>
          <p:nvPr>
            <p:ph type="sldNum" sz="quarter" idx="12"/>
          </p:nvPr>
        </p:nvSpPr>
        <p:spPr>
          <a:xfrm>
            <a:off x="10825930" y="6223702"/>
            <a:ext cx="570728" cy="314067"/>
          </a:xfrm>
        </p:spPr>
        <p:txBody>
          <a:bodyPr>
            <a:normAutofit/>
          </a:bodyPr>
          <a:lstStyle/>
          <a:p>
            <a:pPr>
              <a:spcAft>
                <a:spcPts val="600"/>
              </a:spcAft>
            </a:pPr>
            <a:fld id="{6D22F896-40B5-4ADD-8801-0D06FADFA095}" type="slidenum">
              <a:rPr lang="en-US" sz="1100">
                <a:solidFill>
                  <a:srgbClr val="FFFFFF"/>
                </a:solidFill>
              </a:rPr>
              <a:pPr>
                <a:spcAft>
                  <a:spcPts val="600"/>
                </a:spcAft>
              </a:pPr>
              <a:t>12</a:t>
            </a:fld>
            <a:endParaRPr lang="en-US" sz="1100">
              <a:solidFill>
                <a:srgbClr val="FFFFFF"/>
              </a:solidFill>
            </a:endParaRPr>
          </a:p>
        </p:txBody>
      </p:sp>
      <p:sp>
        <p:nvSpPr>
          <p:cNvPr id="9" name="Rectangle: Single Corner Snipped 13">
            <a:extLst>
              <a:ext uri="{FF2B5EF4-FFF2-40B4-BE49-F238E27FC236}">
                <a16:creationId xmlns:a16="http://schemas.microsoft.com/office/drawing/2014/main" id="{F7B9E148-BA6B-452E-922B-7B2BE3F309B5}"/>
              </a:ext>
            </a:extLst>
          </p:cNvPr>
          <p:cNvSpPr/>
          <p:nvPr/>
        </p:nvSpPr>
        <p:spPr>
          <a:xfrm>
            <a:off x="3951914" y="45084"/>
            <a:ext cx="2504796"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0" name="Rectangle: Single Corner Snipped 14">
            <a:extLst>
              <a:ext uri="{FF2B5EF4-FFF2-40B4-BE49-F238E27FC236}">
                <a16:creationId xmlns:a16="http://schemas.microsoft.com/office/drawing/2014/main" id="{6ADBC0CB-0D72-417F-B44C-833EB38049F3}"/>
              </a:ext>
            </a:extLst>
          </p:cNvPr>
          <p:cNvSpPr/>
          <p:nvPr/>
        </p:nvSpPr>
        <p:spPr>
          <a:xfrm>
            <a:off x="1325942" y="45475"/>
            <a:ext cx="2504796" cy="555808"/>
          </a:xfrm>
          <a:prstGeom prst="snip1Rect">
            <a:avLst>
              <a:gd name="adj" fmla="val 3294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Single Corner Snipped 15">
            <a:extLst>
              <a:ext uri="{FF2B5EF4-FFF2-40B4-BE49-F238E27FC236}">
                <a16:creationId xmlns:a16="http://schemas.microsoft.com/office/drawing/2014/main" id="{B1484902-3BEA-43B9-A39D-3A37C3BEE257}"/>
              </a:ext>
            </a:extLst>
          </p:cNvPr>
          <p:cNvSpPr/>
          <p:nvPr/>
        </p:nvSpPr>
        <p:spPr>
          <a:xfrm>
            <a:off x="9227825" y="37916"/>
            <a:ext cx="2504797" cy="555808"/>
          </a:xfrm>
          <a:prstGeom prst="snip1Rect">
            <a:avLst>
              <a:gd name="adj" fmla="val 32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Expected Contributions</a:t>
            </a:r>
          </a:p>
        </p:txBody>
      </p:sp>
      <p:sp>
        <p:nvSpPr>
          <p:cNvPr id="12" name="Rectangle: Single Corner Snipped 16">
            <a:extLst>
              <a:ext uri="{FF2B5EF4-FFF2-40B4-BE49-F238E27FC236}">
                <a16:creationId xmlns:a16="http://schemas.microsoft.com/office/drawing/2014/main" id="{3EFB0F7D-7E3A-41A6-B21F-FA6AA15BE53D}"/>
              </a:ext>
            </a:extLst>
          </p:cNvPr>
          <p:cNvSpPr/>
          <p:nvPr/>
        </p:nvSpPr>
        <p:spPr>
          <a:xfrm>
            <a:off x="6589867" y="37916"/>
            <a:ext cx="2504797" cy="555808"/>
          </a:xfrm>
          <a:prstGeom prst="snip1Rect">
            <a:avLst>
              <a:gd name="adj" fmla="val 32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 &amp; Results</a:t>
            </a:r>
          </a:p>
        </p:txBody>
      </p:sp>
      <p:pic>
        <p:nvPicPr>
          <p:cNvPr id="13" name="Picture 17" descr="A close up of a logo&#10;&#10;Description automatically generated">
            <a:extLst>
              <a:ext uri="{FF2B5EF4-FFF2-40B4-BE49-F238E27FC236}">
                <a16:creationId xmlns:a16="http://schemas.microsoft.com/office/drawing/2014/main" id="{ABC56F58-096C-4F5E-9872-DD54CCB9F9A4}"/>
              </a:ext>
            </a:extLst>
          </p:cNvPr>
          <p:cNvPicPr>
            <a:picLocks noChangeAspect="1"/>
          </p:cNvPicPr>
          <p:nvPr/>
        </p:nvPicPr>
        <p:blipFill>
          <a:blip r:embed="rId5"/>
          <a:stretch>
            <a:fillRect/>
          </a:stretch>
        </p:blipFill>
        <p:spPr>
          <a:xfrm>
            <a:off x="93575" y="72366"/>
            <a:ext cx="1018984" cy="660397"/>
          </a:xfrm>
          <a:prstGeom prst="rect">
            <a:avLst/>
          </a:prstGeom>
        </p:spPr>
      </p:pic>
    </p:spTree>
    <p:extLst>
      <p:ext uri="{BB962C8B-B14F-4D97-AF65-F5344CB8AC3E}">
        <p14:creationId xmlns:p14="http://schemas.microsoft.com/office/powerpoint/2010/main" val="319816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fontScale="77500" lnSpcReduction="20000"/>
          </a:bodyPr>
          <a:lstStyle/>
          <a:p>
            <a:r>
              <a:rPr lang="fr-FR" dirty="0" err="1"/>
              <a:t>Highlight</a:t>
            </a:r>
            <a:r>
              <a:rPr lang="fr-FR" dirty="0"/>
              <a:t> </a:t>
            </a:r>
            <a:r>
              <a:rPr lang="fr-FR" dirty="0" err="1"/>
              <a:t>individual</a:t>
            </a:r>
            <a:r>
              <a:rPr lang="fr-FR" dirty="0"/>
              <a:t> </a:t>
            </a:r>
            <a:r>
              <a:rPr lang="fr-FR" dirty="0" err="1"/>
              <a:t>level</a:t>
            </a:r>
            <a:r>
              <a:rPr lang="fr-FR" dirty="0"/>
              <a:t> </a:t>
            </a:r>
            <a:r>
              <a:rPr lang="fr-FR" dirty="0" err="1"/>
              <a:t>mechanisms</a:t>
            </a:r>
            <a:r>
              <a:rPr lang="fr-FR" dirty="0"/>
              <a:t> for </a:t>
            </a:r>
            <a:r>
              <a:rPr lang="fr-FR" dirty="0" err="1"/>
              <a:t>processing</a:t>
            </a:r>
            <a:r>
              <a:rPr lang="fr-FR" dirty="0"/>
              <a:t> </a:t>
            </a:r>
            <a:r>
              <a:rPr lang="fr-FR" dirty="0" err="1"/>
              <a:t>authentic</a:t>
            </a:r>
            <a:r>
              <a:rPr lang="fr-FR" dirty="0"/>
              <a:t> </a:t>
            </a:r>
            <a:r>
              <a:rPr lang="fr-FR" dirty="0" err="1"/>
              <a:t>luxury</a:t>
            </a:r>
            <a:r>
              <a:rPr lang="fr-FR" dirty="0"/>
              <a:t> perceptions</a:t>
            </a:r>
          </a:p>
          <a:p>
            <a:r>
              <a:rPr lang="fr-FR" dirty="0" err="1"/>
              <a:t>Counterfeit</a:t>
            </a:r>
            <a:r>
              <a:rPr lang="fr-FR" dirty="0"/>
              <a:t> </a:t>
            </a:r>
            <a:r>
              <a:rPr lang="fr-FR" dirty="0" err="1"/>
              <a:t>luxury</a:t>
            </a:r>
            <a:r>
              <a:rPr lang="fr-FR" dirty="0"/>
              <a:t> </a:t>
            </a:r>
            <a:r>
              <a:rPr lang="fr-FR" dirty="0" err="1"/>
              <a:t>consumers</a:t>
            </a:r>
            <a:endParaRPr lang="fr-FR" dirty="0"/>
          </a:p>
          <a:p>
            <a:pPr lvl="1"/>
            <a:r>
              <a:rPr lang="fr-FR" dirty="0" err="1"/>
              <a:t>Interested</a:t>
            </a:r>
            <a:r>
              <a:rPr lang="fr-FR" dirty="0"/>
              <a:t> in </a:t>
            </a:r>
            <a:r>
              <a:rPr lang="fr-FR" dirty="0" err="1"/>
              <a:t>maintaining</a:t>
            </a:r>
            <a:r>
              <a:rPr lang="fr-FR" dirty="0"/>
              <a:t> a good public </a:t>
            </a:r>
            <a:r>
              <a:rPr lang="fr-FR" dirty="0" err="1"/>
              <a:t>appearance</a:t>
            </a:r>
            <a:endParaRPr lang="fr-FR" dirty="0"/>
          </a:p>
          <a:p>
            <a:pPr lvl="1"/>
            <a:r>
              <a:rPr lang="fr-FR" dirty="0"/>
              <a:t>Influence of </a:t>
            </a:r>
            <a:r>
              <a:rPr lang="fr-FR" dirty="0" err="1"/>
              <a:t>shame</a:t>
            </a:r>
            <a:r>
              <a:rPr lang="fr-FR" dirty="0"/>
              <a:t> and </a:t>
            </a:r>
            <a:r>
              <a:rPr lang="fr-FR" dirty="0" err="1"/>
              <a:t>psychological</a:t>
            </a:r>
            <a:r>
              <a:rPr lang="fr-FR" dirty="0"/>
              <a:t> </a:t>
            </a:r>
            <a:r>
              <a:rPr lang="fr-FR" dirty="0" err="1"/>
              <a:t>proximity</a:t>
            </a:r>
            <a:r>
              <a:rPr lang="fr-FR" dirty="0"/>
              <a:t> to </a:t>
            </a:r>
            <a:r>
              <a:rPr lang="fr-FR" dirty="0" err="1"/>
              <a:t>authentic</a:t>
            </a:r>
            <a:r>
              <a:rPr lang="fr-FR" dirty="0"/>
              <a:t> </a:t>
            </a:r>
            <a:r>
              <a:rPr lang="fr-FR" dirty="0" err="1"/>
              <a:t>luxury</a:t>
            </a:r>
            <a:r>
              <a:rPr lang="fr-FR" dirty="0"/>
              <a:t> stores/brands</a:t>
            </a:r>
          </a:p>
          <a:p>
            <a:r>
              <a:rPr lang="fr-FR" dirty="0"/>
              <a:t>Authentic </a:t>
            </a:r>
            <a:r>
              <a:rPr lang="fr-FR" dirty="0" err="1"/>
              <a:t>luxury</a:t>
            </a:r>
            <a:r>
              <a:rPr lang="fr-FR" dirty="0"/>
              <a:t> </a:t>
            </a:r>
            <a:r>
              <a:rPr lang="fr-FR" dirty="0" err="1"/>
              <a:t>consumers</a:t>
            </a:r>
            <a:endParaRPr lang="fr-FR" dirty="0"/>
          </a:p>
          <a:p>
            <a:pPr lvl="1"/>
            <a:r>
              <a:rPr lang="fr-FR" dirty="0" err="1"/>
              <a:t>Assert</a:t>
            </a:r>
            <a:r>
              <a:rPr lang="fr-FR" dirty="0"/>
              <a:t> self-</a:t>
            </a:r>
            <a:r>
              <a:rPr lang="fr-FR" dirty="0" err="1"/>
              <a:t>authenticity</a:t>
            </a:r>
            <a:r>
              <a:rPr lang="fr-FR" dirty="0"/>
              <a:t> </a:t>
            </a:r>
            <a:r>
              <a:rPr lang="fr-FR" dirty="0" err="1"/>
              <a:t>through</a:t>
            </a:r>
            <a:r>
              <a:rPr lang="fr-FR" dirty="0"/>
              <a:t> </a:t>
            </a:r>
            <a:r>
              <a:rPr lang="fr-FR" dirty="0" err="1"/>
              <a:t>luxury</a:t>
            </a:r>
            <a:r>
              <a:rPr lang="fr-FR" dirty="0"/>
              <a:t> </a:t>
            </a:r>
            <a:r>
              <a:rPr lang="fr-FR" dirty="0" err="1"/>
              <a:t>purchases</a:t>
            </a:r>
            <a:r>
              <a:rPr lang="fr-FR" dirty="0"/>
              <a:t> to </a:t>
            </a:r>
            <a:r>
              <a:rPr lang="fr-FR" dirty="0" err="1"/>
              <a:t>fulfill</a:t>
            </a:r>
            <a:r>
              <a:rPr lang="fr-FR" dirty="0"/>
              <a:t> self-expression goals</a:t>
            </a:r>
          </a:p>
          <a:p>
            <a:pPr lvl="1"/>
            <a:r>
              <a:rPr lang="fr-FR" dirty="0" err="1"/>
              <a:t>Fulfilment</a:t>
            </a:r>
            <a:r>
              <a:rPr lang="fr-FR" dirty="0"/>
              <a:t> of self-expression </a:t>
            </a:r>
            <a:r>
              <a:rPr lang="fr-FR" dirty="0" err="1"/>
              <a:t>boosts</a:t>
            </a:r>
            <a:r>
              <a:rPr lang="fr-FR" dirty="0"/>
              <a:t> </a:t>
            </a:r>
            <a:r>
              <a:rPr lang="fr-FR" dirty="0" err="1"/>
              <a:t>luxury</a:t>
            </a:r>
            <a:r>
              <a:rPr lang="fr-FR" dirty="0"/>
              <a:t> motivation and </a:t>
            </a:r>
            <a:r>
              <a:rPr lang="fr-FR" dirty="0" err="1"/>
              <a:t>purchase</a:t>
            </a:r>
            <a:endParaRPr lang="fr-FR" dirty="0"/>
          </a:p>
          <a:p>
            <a:r>
              <a:rPr lang="fr-FR" dirty="0"/>
              <a:t>Nuances of social </a:t>
            </a:r>
            <a:r>
              <a:rPr lang="fr-FR" dirty="0" err="1"/>
              <a:t>appearance</a:t>
            </a:r>
            <a:r>
              <a:rPr lang="fr-FR" dirty="0"/>
              <a:t>, acceptance and self-image </a:t>
            </a:r>
            <a:br>
              <a:rPr lang="fr-FR" dirty="0"/>
            </a:br>
            <a:r>
              <a:rPr lang="en-US" sz="1700" dirty="0"/>
              <a:t>(</a:t>
            </a:r>
            <a:r>
              <a:rPr lang="en-US" sz="1700" dirty="0" err="1"/>
              <a:t>Thaichon</a:t>
            </a:r>
            <a:r>
              <a:rPr lang="en-US" sz="1700" dirty="0"/>
              <a:t> &amp; Quach, 2016; Wilcox et al., 2009; </a:t>
            </a:r>
            <a:r>
              <a:rPr lang="en-US" sz="1700" dirty="0" err="1"/>
              <a:t>Yoo</a:t>
            </a:r>
            <a:r>
              <a:rPr lang="en-US" sz="1700" dirty="0"/>
              <a:t> &amp; Lee, 2009)</a:t>
            </a:r>
            <a:endParaRPr lang="fr-FR" sz="1700" dirty="0"/>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solidFill>
                  <a:schemeClr val="tx1"/>
                </a:solidFill>
              </a:rPr>
              <a:t>13</a:t>
            </a:fld>
            <a:endParaRPr lang="en-US" dirty="0">
              <a:solidFill>
                <a:schemeClr val="tx1"/>
              </a:solidFill>
            </a:endParaRPr>
          </a:p>
        </p:txBody>
      </p:sp>
      <p:sp>
        <p:nvSpPr>
          <p:cNvPr id="7" name="Espace réservé du pied de page 6"/>
          <p:cNvSpPr>
            <a:spLocks noGrp="1"/>
          </p:cNvSpPr>
          <p:nvPr>
            <p:ph type="ftr" sz="quarter" idx="11"/>
          </p:nvPr>
        </p:nvSpPr>
        <p:spPr/>
        <p:txBody>
          <a:bodyPr/>
          <a:lstStyle/>
          <a:p>
            <a:r>
              <a:rPr lang="en-US" smtClean="0"/>
              <a:t>Presented by Faheem Ahmed at the 6iCBR, Cancun, Mexico</a:t>
            </a:r>
            <a:endParaRPr lang="en-US" dirty="0"/>
          </a:p>
        </p:txBody>
      </p:sp>
      <p:pic>
        <p:nvPicPr>
          <p:cNvPr id="8" name="Picture 6" descr="Image result for anti-counterfeiting campaigns">
            <a:extLst>
              <a:ext uri="{FF2B5EF4-FFF2-40B4-BE49-F238E27FC236}">
                <a16:creationId xmlns:a16="http://schemas.microsoft.com/office/drawing/2014/main" id="{952031B0-459B-4C4A-BF8B-36DF450E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233" y="3073810"/>
            <a:ext cx="2501797" cy="322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1517765" y="4961524"/>
            <a:ext cx="9144000" cy="1655762"/>
          </a:xfrm>
        </p:spPr>
        <p:txBody>
          <a:bodyPr/>
          <a:lstStyle/>
          <a:p>
            <a:r>
              <a:rPr lang="en-US" b="1" dirty="0"/>
              <a:t>Faheem Ahmed</a:t>
            </a:r>
          </a:p>
          <a:p>
            <a:r>
              <a:rPr lang="en-US" b="1" dirty="0"/>
              <a:t>Pierre Valette-Florence</a:t>
            </a:r>
          </a:p>
        </p:txBody>
      </p:sp>
      <p:sp>
        <p:nvSpPr>
          <p:cNvPr id="7" name="Title 1">
            <a:extLst>
              <a:ext uri="{FF2B5EF4-FFF2-40B4-BE49-F238E27FC236}">
                <a16:creationId xmlns:a16="http://schemas.microsoft.com/office/drawing/2014/main" id="{8132DC47-46AA-4FA0-8011-64BC53E39E0A}"/>
              </a:ext>
            </a:extLst>
          </p:cNvPr>
          <p:cNvSpPr>
            <a:spLocks noGrp="1"/>
          </p:cNvSpPr>
          <p:nvPr>
            <p:ph type="ctrTitle"/>
          </p:nvPr>
        </p:nvSpPr>
        <p:spPr>
          <a:xfrm>
            <a:off x="1517765" y="2105343"/>
            <a:ext cx="9144000" cy="2387600"/>
          </a:xfrm>
        </p:spPr>
        <p:txBody>
          <a:bodyPr anchor="t">
            <a:noAutofit/>
          </a:bodyPr>
          <a:lstStyle/>
          <a:p>
            <a:r>
              <a:rPr lang="en-US" sz="4000" b="1" dirty="0"/>
              <a:t/>
            </a:r>
            <a:br>
              <a:rPr lang="en-US" sz="4000" b="1" dirty="0"/>
            </a:br>
            <a:r>
              <a:rPr lang="en-US" sz="4000" b="1" i="1" dirty="0"/>
              <a:t>THANKS FOR YOUR ATTENTION</a:t>
            </a:r>
            <a:br>
              <a:rPr lang="en-US" sz="4000" b="1" i="1" dirty="0"/>
            </a:br>
            <a:r>
              <a:rPr lang="en-US" sz="4000" b="1" i="1" dirty="0"/>
              <a:t/>
            </a:r>
            <a:br>
              <a:rPr lang="en-US" sz="4000" b="1" i="1" dirty="0"/>
            </a:br>
            <a:r>
              <a:rPr lang="en-US" sz="4000" b="1" i="1" dirty="0"/>
              <a:t>Any Questions?...</a:t>
            </a:r>
            <a:endParaRPr lang="en-US" sz="4000" b="1" dirty="0"/>
          </a:p>
        </p:txBody>
      </p:sp>
      <p:sp>
        <p:nvSpPr>
          <p:cNvPr id="8" name="TextBox 5"/>
          <p:cNvSpPr txBox="1"/>
          <p:nvPr/>
        </p:nvSpPr>
        <p:spPr>
          <a:xfrm>
            <a:off x="0" y="1387862"/>
            <a:ext cx="12192000" cy="523220"/>
          </a:xfrm>
          <a:prstGeom prst="rect">
            <a:avLst/>
          </a:prstGeom>
          <a:noFill/>
        </p:spPr>
        <p:txBody>
          <a:bodyPr wrap="square" rtlCol="0">
            <a:spAutoFit/>
          </a:bodyPr>
          <a:lstStyle/>
          <a:p>
            <a:pPr algn="ctr"/>
            <a:r>
              <a:rPr lang="en-US" sz="2800" dirty="0"/>
              <a:t>6</a:t>
            </a:r>
            <a:r>
              <a:rPr lang="en-US" sz="2800" baseline="30000" dirty="0"/>
              <a:t>th</a:t>
            </a:r>
            <a:r>
              <a:rPr lang="en-US" sz="2800" dirty="0"/>
              <a:t> </a:t>
            </a:r>
            <a:r>
              <a:rPr lang="en-US" sz="2800" dirty="0" smtClean="0"/>
              <a:t>International </a:t>
            </a:r>
            <a:r>
              <a:rPr lang="en-US" sz="2800" dirty="0"/>
              <a:t>Consumer Brand Relationships </a:t>
            </a:r>
            <a:r>
              <a:rPr lang="en-US" sz="2800" dirty="0" smtClean="0"/>
              <a:t>Conference 19 </a:t>
            </a:r>
            <a:r>
              <a:rPr lang="en-US" sz="2800" dirty="0"/>
              <a:t>– 21 </a:t>
            </a:r>
            <a:r>
              <a:rPr lang="en-US" sz="2800" dirty="0" smtClean="0"/>
              <a:t>May </a:t>
            </a:r>
            <a:r>
              <a:rPr lang="en-US" sz="2800" dirty="0"/>
              <a:t>2019</a:t>
            </a:r>
            <a:endParaRPr lang="en-SG" sz="2800" dirty="0"/>
          </a:p>
        </p:txBody>
      </p:sp>
      <p:pic>
        <p:nvPicPr>
          <p:cNvPr id="5" name="Picture 4" descr="A close up of a logo&#10;&#10;Description automatically generated">
            <a:extLst>
              <a:ext uri="{FF2B5EF4-FFF2-40B4-BE49-F238E27FC236}">
                <a16:creationId xmlns:a16="http://schemas.microsoft.com/office/drawing/2014/main" id="{FD46EDEC-6DA9-47BF-9DD0-B35031C4B3DA}"/>
              </a:ext>
            </a:extLst>
          </p:cNvPr>
          <p:cNvPicPr>
            <a:picLocks noChangeAspect="1"/>
          </p:cNvPicPr>
          <p:nvPr/>
        </p:nvPicPr>
        <p:blipFill>
          <a:blip r:embed="rId3"/>
          <a:stretch>
            <a:fillRect/>
          </a:stretch>
        </p:blipFill>
        <p:spPr>
          <a:xfrm>
            <a:off x="149763" y="137941"/>
            <a:ext cx="1654974" cy="1072578"/>
          </a:xfrm>
          <a:prstGeom prst="rect">
            <a:avLst/>
          </a:prstGeom>
        </p:spPr>
      </p:pic>
      <p:pic>
        <p:nvPicPr>
          <p:cNvPr id="9" name="Image 8"/>
          <p:cNvPicPr>
            <a:picLocks noChangeAspect="1"/>
          </p:cNvPicPr>
          <p:nvPr/>
        </p:nvPicPr>
        <p:blipFill>
          <a:blip r:embed="rId4"/>
          <a:stretch>
            <a:fillRect/>
          </a:stretch>
        </p:blipFill>
        <p:spPr>
          <a:xfrm>
            <a:off x="8319576" y="293177"/>
            <a:ext cx="3734321" cy="762106"/>
          </a:xfrm>
          <a:prstGeom prst="rect">
            <a:avLst/>
          </a:prstGeom>
        </p:spPr>
      </p:pic>
    </p:spTree>
    <p:extLst>
      <p:ext uri="{BB962C8B-B14F-4D97-AF65-F5344CB8AC3E}">
        <p14:creationId xmlns:p14="http://schemas.microsoft.com/office/powerpoint/2010/main" val="422960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a:blip r:embed="rId3"/>
          <a:stretch>
            <a:fillRect/>
          </a:stretch>
        </p:blipFill>
        <p:spPr>
          <a:xfrm>
            <a:off x="6390751" y="1699688"/>
            <a:ext cx="5542234" cy="4287216"/>
          </a:xfrm>
          <a:prstGeom prst="rect">
            <a:avLst/>
          </a:prstGeom>
        </p:spPr>
      </p:pic>
      <p:sp>
        <p:nvSpPr>
          <p:cNvPr id="2" name="Titre 1"/>
          <p:cNvSpPr>
            <a:spLocks noGrp="1"/>
          </p:cNvSpPr>
          <p:nvPr>
            <p:ph type="title"/>
          </p:nvPr>
        </p:nvSpPr>
        <p:spPr/>
        <p:txBody>
          <a:bodyPr/>
          <a:lstStyle/>
          <a:p>
            <a:r>
              <a:rPr lang="fr-FR" dirty="0" err="1"/>
              <a:t>Stats</a:t>
            </a:r>
            <a:r>
              <a:rPr lang="fr-FR" dirty="0"/>
              <a:t> 101</a:t>
            </a:r>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5" name="Espace réservé du pied de page 4"/>
          <p:cNvSpPr>
            <a:spLocks noGrp="1"/>
          </p:cNvSpPr>
          <p:nvPr>
            <p:ph type="ftr" sz="quarter" idx="11"/>
          </p:nvPr>
        </p:nvSpPr>
        <p:spPr/>
        <p:txBody>
          <a:bodyPr/>
          <a:lstStyle/>
          <a:p>
            <a:r>
              <a:rPr lang="en-US" smtClean="0"/>
              <a:t>Presented by Faheem Ahmed at the 6iCBR, Cancun, Mexico</a:t>
            </a:r>
            <a:endParaRPr lang="en-US" dirty="0"/>
          </a:p>
        </p:txBody>
      </p:sp>
      <p:sp>
        <p:nvSpPr>
          <p:cNvPr id="6" name="Espace réservé du numéro de diapositive 5"/>
          <p:cNvSpPr>
            <a:spLocks noGrp="1"/>
          </p:cNvSpPr>
          <p:nvPr>
            <p:ph type="sldNum" sz="quarter" idx="12"/>
          </p:nvPr>
        </p:nvSpPr>
        <p:spPr/>
        <p:txBody>
          <a:bodyPr/>
          <a:lstStyle/>
          <a:p>
            <a:fld id="{2739A310-557A-409E-B6C7-43EC565E0F3C}" type="slidenum">
              <a:rPr lang="en-US" smtClean="0"/>
              <a:t>2</a:t>
            </a:fld>
            <a:endParaRPr lang="en-US"/>
          </a:p>
        </p:txBody>
      </p:sp>
      <p:sp>
        <p:nvSpPr>
          <p:cNvPr id="8" name="ZoneTexte 7"/>
          <p:cNvSpPr txBox="1"/>
          <p:nvPr/>
        </p:nvSpPr>
        <p:spPr>
          <a:xfrm>
            <a:off x="2326625" y="6175634"/>
            <a:ext cx="7538750" cy="276999"/>
          </a:xfrm>
          <a:prstGeom prst="rect">
            <a:avLst/>
          </a:prstGeom>
          <a:noFill/>
        </p:spPr>
        <p:txBody>
          <a:bodyPr wrap="square" rtlCol="0">
            <a:spAutoFit/>
          </a:bodyPr>
          <a:lstStyle/>
          <a:p>
            <a:pPr algn="ctr"/>
            <a:r>
              <a:rPr lang="fr-FR" sz="1200" dirty="0"/>
              <a:t>Source: </a:t>
            </a:r>
            <a:r>
              <a:rPr lang="fr-FR" sz="1200" dirty="0" err="1"/>
              <a:t>Equifax</a:t>
            </a:r>
            <a:r>
              <a:rPr lang="fr-FR" sz="1200" dirty="0"/>
              <a:t> (2016); Global Powers of </a:t>
            </a:r>
            <a:r>
              <a:rPr lang="fr-FR" sz="1200" dirty="0" err="1"/>
              <a:t>Luxury</a:t>
            </a:r>
            <a:r>
              <a:rPr lang="fr-FR" sz="1200" dirty="0"/>
              <a:t> </a:t>
            </a:r>
            <a:r>
              <a:rPr lang="fr-FR" sz="1200" dirty="0" err="1"/>
              <a:t>Goods</a:t>
            </a:r>
            <a:r>
              <a:rPr lang="fr-FR" sz="1200" dirty="0"/>
              <a:t> (Deloitte, 2018); </a:t>
            </a:r>
            <a:r>
              <a:rPr lang="fr-FR" sz="1200" dirty="0" err="1"/>
              <a:t>Luxury</a:t>
            </a:r>
            <a:r>
              <a:rPr lang="fr-FR" sz="1200" dirty="0"/>
              <a:t> </a:t>
            </a:r>
            <a:r>
              <a:rPr lang="fr-FR" sz="1200" dirty="0" err="1"/>
              <a:t>Goods</a:t>
            </a:r>
            <a:r>
              <a:rPr lang="fr-FR" sz="1200" dirty="0"/>
              <a:t> Worldwide </a:t>
            </a:r>
            <a:r>
              <a:rPr lang="fr-FR" sz="1200" dirty="0" err="1"/>
              <a:t>Study</a:t>
            </a:r>
            <a:r>
              <a:rPr lang="fr-FR" sz="1200" dirty="0"/>
              <a:t> (Bain, 2018)</a:t>
            </a:r>
          </a:p>
        </p:txBody>
      </p:sp>
      <p:sp>
        <p:nvSpPr>
          <p:cNvPr id="11" name="Ellipse 10"/>
          <p:cNvSpPr/>
          <p:nvPr/>
        </p:nvSpPr>
        <p:spPr>
          <a:xfrm>
            <a:off x="2480867" y="3691974"/>
            <a:ext cx="1628384" cy="1659971"/>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02060"/>
                </a:solidFill>
                <a:latin typeface="Bookman Old Style" panose="02050604050505020204" pitchFamily="18" charset="0"/>
                <a:cs typeface="Arial" panose="020B0604020202020204" pitchFamily="34" charset="0"/>
              </a:rPr>
              <a:t>Purchases</a:t>
            </a:r>
            <a:r>
              <a:rPr lang="fr-FR" sz="1200" b="1" dirty="0">
                <a:solidFill>
                  <a:srgbClr val="002060"/>
                </a:solidFill>
                <a:latin typeface="Bookman Old Style" panose="02050604050505020204" pitchFamily="18" charset="0"/>
                <a:cs typeface="Arial" panose="020B0604020202020204" pitchFamily="34" charset="0"/>
              </a:rPr>
              <a:t> by </a:t>
            </a:r>
            <a:r>
              <a:rPr lang="fr-FR" sz="1200" b="1" dirty="0" err="1">
                <a:solidFill>
                  <a:srgbClr val="002060"/>
                </a:solidFill>
                <a:latin typeface="Bookman Old Style" panose="02050604050505020204" pitchFamily="18" charset="0"/>
                <a:cs typeface="Arial" panose="020B0604020202020204" pitchFamily="34" charset="0"/>
              </a:rPr>
              <a:t>Chinese</a:t>
            </a:r>
            <a:r>
              <a:rPr lang="fr-FR" sz="1200" b="1" dirty="0">
                <a:solidFill>
                  <a:srgbClr val="002060"/>
                </a:solidFill>
                <a:latin typeface="Bookman Old Style" panose="02050604050505020204" pitchFamily="18" charset="0"/>
                <a:cs typeface="Arial" panose="020B0604020202020204" pitchFamily="34" charset="0"/>
              </a:rPr>
              <a:t> </a:t>
            </a:r>
            <a:r>
              <a:rPr lang="fr-FR" sz="1200" b="1" dirty="0" err="1">
                <a:solidFill>
                  <a:srgbClr val="002060"/>
                </a:solidFill>
                <a:latin typeface="Bookman Old Style" panose="02050604050505020204" pitchFamily="18" charset="0"/>
                <a:cs typeface="Arial" panose="020B0604020202020204" pitchFamily="34" charset="0"/>
              </a:rPr>
              <a:t>nationals</a:t>
            </a:r>
            <a:endParaRPr lang="fr-FR" sz="1200" b="1" dirty="0">
              <a:solidFill>
                <a:srgbClr val="002060"/>
              </a:solidFill>
              <a:latin typeface="Bookman Old Style" panose="02050604050505020204" pitchFamily="18" charset="0"/>
              <a:cs typeface="Arial" panose="020B0604020202020204" pitchFamily="34" charset="0"/>
            </a:endParaRPr>
          </a:p>
          <a:p>
            <a:pPr algn="ctr"/>
            <a:r>
              <a:rPr lang="fr-FR" sz="2000" b="1" dirty="0">
                <a:solidFill>
                  <a:srgbClr val="002060"/>
                </a:solidFill>
                <a:latin typeface="Bookman Old Style" panose="02050604050505020204" pitchFamily="18" charset="0"/>
                <a:cs typeface="Arial" panose="020B0604020202020204" pitchFamily="34" charset="0"/>
              </a:rPr>
              <a:t>33%</a:t>
            </a:r>
          </a:p>
        </p:txBody>
      </p:sp>
      <p:sp>
        <p:nvSpPr>
          <p:cNvPr id="12" name="Ellipse 11"/>
          <p:cNvSpPr/>
          <p:nvPr/>
        </p:nvSpPr>
        <p:spPr>
          <a:xfrm>
            <a:off x="430742" y="1448369"/>
            <a:ext cx="1628384" cy="1659971"/>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2060"/>
                </a:solidFill>
                <a:latin typeface="Bookman Old Style" panose="02050604050505020204" pitchFamily="18" charset="0"/>
                <a:cs typeface="Arial" panose="020B0604020202020204" pitchFamily="34" charset="0"/>
              </a:rPr>
              <a:t>Net </a:t>
            </a:r>
            <a:r>
              <a:rPr lang="fr-FR" sz="1200" b="1" dirty="0" err="1">
                <a:solidFill>
                  <a:srgbClr val="002060"/>
                </a:solidFill>
                <a:latin typeface="Bookman Old Style" panose="02050604050505020204" pitchFamily="18" charset="0"/>
                <a:cs typeface="Arial" panose="020B0604020202020204" pitchFamily="34" charset="0"/>
              </a:rPr>
              <a:t>aggregate</a:t>
            </a:r>
            <a:r>
              <a:rPr lang="fr-FR" sz="1200" b="1" dirty="0">
                <a:solidFill>
                  <a:srgbClr val="002060"/>
                </a:solidFill>
                <a:latin typeface="Bookman Old Style" panose="02050604050505020204" pitchFamily="18" charset="0"/>
                <a:cs typeface="Arial" panose="020B0604020202020204" pitchFamily="34" charset="0"/>
              </a:rPr>
              <a:t> sales by Top 100 </a:t>
            </a:r>
          </a:p>
          <a:p>
            <a:pPr algn="ctr"/>
            <a:r>
              <a:rPr lang="fr-FR" sz="1700" b="1" dirty="0">
                <a:solidFill>
                  <a:srgbClr val="002060"/>
                </a:solidFill>
                <a:latin typeface="Bookman Old Style" panose="02050604050505020204" pitchFamily="18" charset="0"/>
                <a:cs typeface="Arial" panose="020B0604020202020204" pitchFamily="34" charset="0"/>
              </a:rPr>
              <a:t>US$ 247 billion</a:t>
            </a:r>
          </a:p>
        </p:txBody>
      </p:sp>
      <p:sp>
        <p:nvSpPr>
          <p:cNvPr id="13" name="ZoneTexte 12"/>
          <p:cNvSpPr txBox="1"/>
          <p:nvPr/>
        </p:nvSpPr>
        <p:spPr>
          <a:xfrm>
            <a:off x="7273895" y="4080425"/>
            <a:ext cx="4626329" cy="1754326"/>
          </a:xfrm>
          <a:prstGeom prst="rect">
            <a:avLst/>
          </a:prstGeom>
          <a:noFill/>
        </p:spPr>
        <p:txBody>
          <a:bodyPr wrap="square" rtlCol="0">
            <a:spAutoFit/>
          </a:bodyPr>
          <a:lstStyle/>
          <a:p>
            <a:pPr algn="ctr"/>
            <a:r>
              <a:rPr lang="en-US" b="1" dirty="0">
                <a:latin typeface="Century Gothic" panose="020B0502020202020204" pitchFamily="34" charset="0"/>
              </a:rPr>
              <a:t>“To appeal to the growing global affluent millennial population, high-end companies are abandoning previous</a:t>
            </a:r>
          </a:p>
          <a:p>
            <a:pPr algn="ctr"/>
            <a:r>
              <a:rPr lang="en-US" b="1" dirty="0">
                <a:latin typeface="Century Gothic" panose="020B0502020202020204" pitchFamily="34" charset="0"/>
              </a:rPr>
              <a:t>long-held beliefs that exclusivity and high prices were </a:t>
            </a:r>
            <a:r>
              <a:rPr lang="fr-FR" b="1" dirty="0">
                <a:latin typeface="Century Gothic" panose="020B0502020202020204" pitchFamily="34" charset="0"/>
              </a:rPr>
              <a:t>essential brand </a:t>
            </a:r>
            <a:r>
              <a:rPr lang="fr-FR" b="1" dirty="0" err="1">
                <a:latin typeface="Century Gothic" panose="020B0502020202020204" pitchFamily="34" charset="0"/>
              </a:rPr>
              <a:t>characteristics</a:t>
            </a:r>
            <a:r>
              <a:rPr lang="fr-FR" b="1" dirty="0">
                <a:latin typeface="Century Gothic" panose="020B0502020202020204" pitchFamily="34" charset="0"/>
              </a:rPr>
              <a:t>.</a:t>
            </a:r>
            <a:r>
              <a:rPr lang="en-US" b="1" dirty="0">
                <a:latin typeface="Century Gothic" panose="020B0502020202020204" pitchFamily="34" charset="0"/>
              </a:rPr>
              <a:t>”</a:t>
            </a:r>
            <a:endParaRPr lang="fr-FR" dirty="0">
              <a:latin typeface="Century Gothic" panose="020B0502020202020204" pitchFamily="34" charset="0"/>
            </a:endParaRPr>
          </a:p>
        </p:txBody>
      </p:sp>
      <p:sp>
        <p:nvSpPr>
          <p:cNvPr id="15" name="Ellipse 14"/>
          <p:cNvSpPr/>
          <p:nvPr/>
        </p:nvSpPr>
        <p:spPr>
          <a:xfrm>
            <a:off x="2480867" y="1406010"/>
            <a:ext cx="1628384" cy="1702330"/>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02060"/>
                </a:solidFill>
                <a:latin typeface="Bookman Old Style" panose="02050604050505020204" pitchFamily="18" charset="0"/>
              </a:rPr>
              <a:t>Economic</a:t>
            </a:r>
            <a:r>
              <a:rPr lang="fr-FR" sz="1200" b="1" dirty="0">
                <a:solidFill>
                  <a:srgbClr val="002060"/>
                </a:solidFill>
                <a:latin typeface="Bookman Old Style" panose="02050604050505020204" pitchFamily="18" charset="0"/>
              </a:rPr>
              <a:t> </a:t>
            </a:r>
            <a:r>
              <a:rPr lang="fr-FR" sz="1200" b="1" dirty="0" err="1">
                <a:solidFill>
                  <a:srgbClr val="002060"/>
                </a:solidFill>
                <a:latin typeface="Bookman Old Style" panose="02050604050505020204" pitchFamily="18" charset="0"/>
              </a:rPr>
              <a:t>share</a:t>
            </a:r>
            <a:r>
              <a:rPr lang="fr-FR" sz="1200" b="1" dirty="0">
                <a:solidFill>
                  <a:srgbClr val="002060"/>
                </a:solidFill>
                <a:latin typeface="Bookman Old Style" panose="02050604050505020204" pitchFamily="18" charset="0"/>
              </a:rPr>
              <a:t> of Top 10</a:t>
            </a:r>
          </a:p>
          <a:p>
            <a:pPr algn="ctr"/>
            <a:r>
              <a:rPr lang="fr-FR" sz="2000" b="1" dirty="0">
                <a:solidFill>
                  <a:srgbClr val="002060"/>
                </a:solidFill>
                <a:latin typeface="Bookman Old Style" panose="02050604050505020204" pitchFamily="18" charset="0"/>
              </a:rPr>
              <a:t>48.2%</a:t>
            </a:r>
            <a:endParaRPr lang="fr-FR" b="1" dirty="0">
              <a:solidFill>
                <a:srgbClr val="002060"/>
              </a:solidFill>
              <a:latin typeface="Bookman Old Style" panose="02050604050505020204" pitchFamily="18" charset="0"/>
            </a:endParaRPr>
          </a:p>
        </p:txBody>
      </p:sp>
      <p:pic>
        <p:nvPicPr>
          <p:cNvPr id="23" name="Image 22"/>
          <p:cNvPicPr>
            <a:picLocks noChangeAspect="1"/>
          </p:cNvPicPr>
          <p:nvPr/>
        </p:nvPicPr>
        <p:blipFill>
          <a:blip r:embed="rId4"/>
          <a:stretch>
            <a:fillRect/>
          </a:stretch>
        </p:blipFill>
        <p:spPr>
          <a:xfrm>
            <a:off x="9982200" y="2125509"/>
            <a:ext cx="1975802" cy="1308648"/>
          </a:xfrm>
          <a:prstGeom prst="rect">
            <a:avLst/>
          </a:prstGeom>
        </p:spPr>
      </p:pic>
      <p:pic>
        <p:nvPicPr>
          <p:cNvPr id="25" name="Image 24"/>
          <p:cNvPicPr>
            <a:picLocks noChangeAspect="1"/>
          </p:cNvPicPr>
          <p:nvPr/>
        </p:nvPicPr>
        <p:blipFill>
          <a:blip r:embed="rId5"/>
          <a:stretch>
            <a:fillRect/>
          </a:stretch>
        </p:blipFill>
        <p:spPr>
          <a:xfrm>
            <a:off x="9370196" y="1871595"/>
            <a:ext cx="566995" cy="1624897"/>
          </a:xfrm>
          <a:prstGeom prst="rect">
            <a:avLst/>
          </a:prstGeom>
        </p:spPr>
      </p:pic>
      <p:pic>
        <p:nvPicPr>
          <p:cNvPr id="27" name="Image 26"/>
          <p:cNvPicPr>
            <a:picLocks noChangeAspect="1"/>
          </p:cNvPicPr>
          <p:nvPr/>
        </p:nvPicPr>
        <p:blipFill>
          <a:blip r:embed="rId6"/>
          <a:stretch>
            <a:fillRect/>
          </a:stretch>
        </p:blipFill>
        <p:spPr>
          <a:xfrm>
            <a:off x="8102878" y="2339061"/>
            <a:ext cx="1181265" cy="1171739"/>
          </a:xfrm>
          <a:prstGeom prst="rect">
            <a:avLst/>
          </a:prstGeom>
        </p:spPr>
      </p:pic>
      <p:pic>
        <p:nvPicPr>
          <p:cNvPr id="28" name="Image 27"/>
          <p:cNvPicPr>
            <a:picLocks noChangeAspect="1"/>
          </p:cNvPicPr>
          <p:nvPr/>
        </p:nvPicPr>
        <p:blipFill>
          <a:blip r:embed="rId7"/>
          <a:stretch>
            <a:fillRect/>
          </a:stretch>
        </p:blipFill>
        <p:spPr>
          <a:xfrm>
            <a:off x="6997824" y="2324753"/>
            <a:ext cx="1105054" cy="1171739"/>
          </a:xfrm>
          <a:prstGeom prst="rect">
            <a:avLst/>
          </a:prstGeom>
        </p:spPr>
      </p:pic>
      <p:sp>
        <p:nvSpPr>
          <p:cNvPr id="29" name="Ellipse 28"/>
          <p:cNvSpPr/>
          <p:nvPr/>
        </p:nvSpPr>
        <p:spPr>
          <a:xfrm>
            <a:off x="430742" y="3694440"/>
            <a:ext cx="1628384" cy="1659971"/>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02060"/>
                </a:solidFill>
                <a:latin typeface="Bookman Old Style" panose="02050604050505020204" pitchFamily="18" charset="0"/>
                <a:cs typeface="Arial" panose="020B0604020202020204" pitchFamily="34" charset="0"/>
              </a:rPr>
              <a:t>Growth</a:t>
            </a:r>
            <a:r>
              <a:rPr lang="fr-FR" sz="1200" b="1" dirty="0">
                <a:solidFill>
                  <a:srgbClr val="002060"/>
                </a:solidFill>
                <a:latin typeface="Bookman Old Style" panose="02050604050505020204" pitchFamily="18" charset="0"/>
                <a:cs typeface="Arial" panose="020B0604020202020204" pitchFamily="34" charset="0"/>
              </a:rPr>
              <a:t> in online </a:t>
            </a:r>
            <a:r>
              <a:rPr lang="fr-FR" sz="1200" b="1" dirty="0" err="1">
                <a:solidFill>
                  <a:srgbClr val="002060"/>
                </a:solidFill>
                <a:latin typeface="Bookman Old Style" panose="02050604050505020204" pitchFamily="18" charset="0"/>
                <a:cs typeface="Arial" panose="020B0604020202020204" pitchFamily="34" charset="0"/>
              </a:rPr>
              <a:t>luxury</a:t>
            </a:r>
            <a:r>
              <a:rPr lang="fr-FR" sz="1200" b="1" dirty="0">
                <a:solidFill>
                  <a:srgbClr val="002060"/>
                </a:solidFill>
                <a:latin typeface="Bookman Old Style" panose="02050604050505020204" pitchFamily="18" charset="0"/>
                <a:cs typeface="Arial" panose="020B0604020202020204" pitchFamily="34" charset="0"/>
              </a:rPr>
              <a:t> </a:t>
            </a:r>
            <a:r>
              <a:rPr lang="fr-FR" sz="1200" b="1" dirty="0" err="1">
                <a:solidFill>
                  <a:srgbClr val="002060"/>
                </a:solidFill>
                <a:latin typeface="Bookman Old Style" panose="02050604050505020204" pitchFamily="18" charset="0"/>
                <a:cs typeface="Arial" panose="020B0604020202020204" pitchFamily="34" charset="0"/>
              </a:rPr>
              <a:t>purchases</a:t>
            </a:r>
            <a:r>
              <a:rPr lang="fr-FR" sz="1200" b="1" dirty="0">
                <a:solidFill>
                  <a:srgbClr val="002060"/>
                </a:solidFill>
                <a:latin typeface="Bookman Old Style" panose="02050604050505020204" pitchFamily="18" charset="0"/>
                <a:cs typeface="Arial" panose="020B0604020202020204" pitchFamily="34" charset="0"/>
              </a:rPr>
              <a:t> </a:t>
            </a:r>
            <a:r>
              <a:rPr lang="fr-FR" sz="2000" b="1" dirty="0">
                <a:solidFill>
                  <a:srgbClr val="002060"/>
                </a:solidFill>
                <a:latin typeface="Bookman Old Style" panose="02050604050505020204" pitchFamily="18" charset="0"/>
                <a:cs typeface="Arial" panose="020B0604020202020204" pitchFamily="34" charset="0"/>
              </a:rPr>
              <a:t>22%</a:t>
            </a:r>
          </a:p>
        </p:txBody>
      </p:sp>
      <p:sp>
        <p:nvSpPr>
          <p:cNvPr id="30" name="Ellipse 29"/>
          <p:cNvSpPr/>
          <p:nvPr/>
        </p:nvSpPr>
        <p:spPr>
          <a:xfrm>
            <a:off x="4289206" y="2632994"/>
            <a:ext cx="1700662" cy="1659971"/>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02060"/>
                </a:solidFill>
                <a:latin typeface="Bookman Old Style" panose="02050604050505020204" pitchFamily="18" charset="0"/>
                <a:cs typeface="Arial" panose="020B0604020202020204" pitchFamily="34" charset="0"/>
              </a:rPr>
              <a:t>Purchases</a:t>
            </a:r>
            <a:r>
              <a:rPr lang="fr-FR" sz="1200" b="1" dirty="0">
                <a:solidFill>
                  <a:srgbClr val="002060"/>
                </a:solidFill>
                <a:latin typeface="Bookman Old Style" panose="02050604050505020204" pitchFamily="18" charset="0"/>
                <a:cs typeface="Arial" panose="020B0604020202020204" pitchFamily="34" charset="0"/>
              </a:rPr>
              <a:t> by Gens Y, Z</a:t>
            </a:r>
          </a:p>
          <a:p>
            <a:pPr algn="ctr"/>
            <a:r>
              <a:rPr lang="fr-FR" sz="2000" b="1" dirty="0">
                <a:solidFill>
                  <a:srgbClr val="002060"/>
                </a:solidFill>
                <a:latin typeface="Bookman Old Style" panose="02050604050505020204" pitchFamily="18" charset="0"/>
                <a:cs typeface="Arial" panose="020B0604020202020204" pitchFamily="34" charset="0"/>
              </a:rPr>
              <a:t>33%</a:t>
            </a:r>
          </a:p>
        </p:txBody>
      </p:sp>
      <p:sp>
        <p:nvSpPr>
          <p:cNvPr id="34" name="ZoneTexte 33"/>
          <p:cNvSpPr txBox="1"/>
          <p:nvPr/>
        </p:nvSpPr>
        <p:spPr>
          <a:xfrm>
            <a:off x="7148238" y="3588090"/>
            <a:ext cx="5010909" cy="369332"/>
          </a:xfrm>
          <a:prstGeom prst="rect">
            <a:avLst/>
          </a:prstGeom>
          <a:noFill/>
        </p:spPr>
        <p:txBody>
          <a:bodyPr wrap="square" rtlCol="0">
            <a:spAutoFit/>
          </a:bodyPr>
          <a:lstStyle/>
          <a:p>
            <a:pPr algn="ctr"/>
            <a:r>
              <a:rPr lang="fr-FR" b="1" dirty="0">
                <a:latin typeface="Bookman Old Style" panose="02050604050505020204" pitchFamily="18" charset="0"/>
              </a:rPr>
              <a:t>HENRY (High </a:t>
            </a:r>
            <a:r>
              <a:rPr lang="fr-FR" b="1" dirty="0" err="1">
                <a:latin typeface="Bookman Old Style" panose="02050604050505020204" pitchFamily="18" charset="0"/>
              </a:rPr>
              <a:t>Earners</a:t>
            </a:r>
            <a:r>
              <a:rPr lang="fr-FR" b="1" dirty="0">
                <a:latin typeface="Bookman Old Style" panose="02050604050505020204" pitchFamily="18" charset="0"/>
              </a:rPr>
              <a:t> Not Rich </a:t>
            </a:r>
            <a:r>
              <a:rPr lang="fr-FR" b="1" dirty="0" err="1">
                <a:latin typeface="Bookman Old Style" panose="02050604050505020204" pitchFamily="18" charset="0"/>
              </a:rPr>
              <a:t>Yet</a:t>
            </a:r>
            <a:r>
              <a:rPr lang="fr-FR" b="1" dirty="0">
                <a:latin typeface="Bookman Old Style" panose="02050604050505020204" pitchFamily="18" charset="0"/>
              </a:rPr>
              <a:t>)</a:t>
            </a:r>
          </a:p>
        </p:txBody>
      </p:sp>
    </p:spTree>
    <p:extLst>
      <p:ext uri="{BB962C8B-B14F-4D97-AF65-F5344CB8AC3E}">
        <p14:creationId xmlns:p14="http://schemas.microsoft.com/office/powerpoint/2010/main" val="39966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xit" presetSubtype="0" fill="hold" nodeType="withEffect">
                                  <p:stCondLst>
                                    <p:cond delay="1000"/>
                                  </p:stCondLst>
                                  <p:childTnLst>
                                    <p:set>
                                      <p:cBhvr>
                                        <p:cTn id="29" dur="1" fill="hold">
                                          <p:stCondLst>
                                            <p:cond delay="0"/>
                                          </p:stCondLst>
                                        </p:cTn>
                                        <p:tgtEl>
                                          <p:spTgt spid="3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0"/>
                            </p:stCondLst>
                            <p:childTnLst>
                              <p:par>
                                <p:cTn id="35" presetID="9" presetClass="emph" presetSubtype="0" grpId="1" nodeType="afterEffect">
                                  <p:stCondLst>
                                    <p:cond delay="500"/>
                                  </p:stCondLst>
                                  <p:childTnLst>
                                    <p:set>
                                      <p:cBhvr>
                                        <p:cTn id="36" dur="indefinite"/>
                                        <p:tgtEl>
                                          <p:spTgt spid="12"/>
                                        </p:tgtEl>
                                        <p:attrNameLst>
                                          <p:attrName>style.opacity</p:attrName>
                                        </p:attrNameLst>
                                      </p:cBhvr>
                                      <p:to>
                                        <p:strVal val="0.1"/>
                                      </p:to>
                                    </p:set>
                                    <p:animEffect filter="image" prLst="opacity: 0.1">
                                      <p:cBhvr rctx="IE">
                                        <p:cTn id="37" dur="indefinite"/>
                                        <p:tgtEl>
                                          <p:spTgt spid="12"/>
                                        </p:tgtEl>
                                      </p:cBhvr>
                                    </p:animEffect>
                                  </p:childTnLst>
                                </p:cTn>
                              </p:par>
                              <p:par>
                                <p:cTn id="38" presetID="9" presetClass="emph" presetSubtype="0" grpId="1" nodeType="withEffect">
                                  <p:stCondLst>
                                    <p:cond delay="0"/>
                                  </p:stCondLst>
                                  <p:childTnLst>
                                    <p:set>
                                      <p:cBhvr>
                                        <p:cTn id="39" dur="indefinite"/>
                                        <p:tgtEl>
                                          <p:spTgt spid="15"/>
                                        </p:tgtEl>
                                        <p:attrNameLst>
                                          <p:attrName>style.opacity</p:attrName>
                                        </p:attrNameLst>
                                      </p:cBhvr>
                                      <p:to>
                                        <p:strVal val="0.1"/>
                                      </p:to>
                                    </p:set>
                                    <p:animEffect filter="image" prLst="opacity: 0.1">
                                      <p:cBhvr rctx="IE">
                                        <p:cTn id="40" dur="indefinite"/>
                                        <p:tgtEl>
                                          <p:spTgt spid="15"/>
                                        </p:tgtEl>
                                      </p:cBhvr>
                                    </p:animEffect>
                                  </p:childTnLst>
                                </p:cTn>
                              </p:par>
                              <p:par>
                                <p:cTn id="41" presetID="9" presetClass="emph" presetSubtype="0" grpId="1" nodeType="withEffect">
                                  <p:stCondLst>
                                    <p:cond delay="0"/>
                                  </p:stCondLst>
                                  <p:childTnLst>
                                    <p:set>
                                      <p:cBhvr>
                                        <p:cTn id="42" dur="indefinite"/>
                                        <p:tgtEl>
                                          <p:spTgt spid="29"/>
                                        </p:tgtEl>
                                        <p:attrNameLst>
                                          <p:attrName>style.opacity</p:attrName>
                                        </p:attrNameLst>
                                      </p:cBhvr>
                                      <p:to>
                                        <p:strVal val="0.1"/>
                                      </p:to>
                                    </p:set>
                                    <p:animEffect filter="image" prLst="opacity: 0.1">
                                      <p:cBhvr rctx="IE">
                                        <p:cTn id="43" dur="indefinite"/>
                                        <p:tgtEl>
                                          <p:spTgt spid="29"/>
                                        </p:tgtEl>
                                      </p:cBhvr>
                                    </p:animEffect>
                                  </p:childTnLst>
                                </p:cTn>
                              </p:par>
                              <p:par>
                                <p:cTn id="44" presetID="9" presetClass="emph" presetSubtype="0" grpId="1" nodeType="withEffect">
                                  <p:stCondLst>
                                    <p:cond delay="0"/>
                                  </p:stCondLst>
                                  <p:childTnLst>
                                    <p:set>
                                      <p:cBhvr>
                                        <p:cTn id="45" dur="indefinite"/>
                                        <p:tgtEl>
                                          <p:spTgt spid="11"/>
                                        </p:tgtEl>
                                        <p:attrNameLst>
                                          <p:attrName>style.opacity</p:attrName>
                                        </p:attrNameLst>
                                      </p:cBhvr>
                                      <p:to>
                                        <p:strVal val="0.1"/>
                                      </p:to>
                                    </p:set>
                                    <p:animEffect filter="image" prLst="opacity: 0.1">
                                      <p:cBhvr rctx="IE">
                                        <p:cTn id="46" dur="indefinite"/>
                                        <p:tgtEl>
                                          <p:spTgt spid="11"/>
                                        </p:tgtEl>
                                      </p:cBhvr>
                                    </p:animEffect>
                                  </p:childTnLst>
                                </p:cTn>
                              </p:par>
                              <p:par>
                                <p:cTn id="47" presetID="9" presetClass="emph" presetSubtype="0" grpId="1" nodeType="withEffect">
                                  <p:stCondLst>
                                    <p:cond delay="0"/>
                                  </p:stCondLst>
                                  <p:childTnLst>
                                    <p:set>
                                      <p:cBhvr>
                                        <p:cTn id="48" dur="indefinite"/>
                                        <p:tgtEl>
                                          <p:spTgt spid="30"/>
                                        </p:tgtEl>
                                        <p:attrNameLst>
                                          <p:attrName>style.opacity</p:attrName>
                                        </p:attrNameLst>
                                      </p:cBhvr>
                                      <p:to>
                                        <p:strVal val="0.1"/>
                                      </p:to>
                                    </p:set>
                                    <p:animEffect filter="image" prLst="opacity: 0.1">
                                      <p:cBhvr rctx="IE">
                                        <p:cTn id="49" dur="indefinite"/>
                                        <p:tgtEl>
                                          <p:spTgt spid="30"/>
                                        </p:tgtEl>
                                      </p:cBhvr>
                                    </p:animEffect>
                                  </p:childTnLst>
                                </p:cTn>
                              </p:par>
                            </p:childTnLst>
                          </p:cTn>
                        </p:par>
                        <p:par>
                          <p:cTn id="50" fill="hold">
                            <p:stCondLst>
                              <p:cond delay="500"/>
                            </p:stCondLst>
                            <p:childTnLst>
                              <p:par>
                                <p:cTn id="51" presetID="1" presetClass="entr" presetSubtype="0" fill="hold" grpId="0" nodeType="afterEffect">
                                  <p:stCondLst>
                                    <p:cond delay="50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nodeType="afterEffect">
                                  <p:stCondLst>
                                    <p:cond delay="500"/>
                                  </p:stCondLst>
                                  <p:childTnLst>
                                    <p:set>
                                      <p:cBhvr>
                                        <p:cTn id="55" dur="1" fill="hold">
                                          <p:stCondLst>
                                            <p:cond delay="0"/>
                                          </p:stCondLst>
                                        </p:cTn>
                                        <p:tgtEl>
                                          <p:spTgt spid="27"/>
                                        </p:tgtEl>
                                        <p:attrNameLst>
                                          <p:attrName>style.visibility</p:attrName>
                                        </p:attrNameLst>
                                      </p:cBhvr>
                                      <p:to>
                                        <p:strVal val="visible"/>
                                      </p:to>
                                    </p:set>
                                  </p:childTnLst>
                                </p:cTn>
                              </p:par>
                            </p:childTnLst>
                          </p:cTn>
                        </p:par>
                        <p:par>
                          <p:cTn id="56" fill="hold">
                            <p:stCondLst>
                              <p:cond delay="1500"/>
                            </p:stCondLst>
                            <p:childTnLst>
                              <p:par>
                                <p:cTn id="57" presetID="1" presetClass="entr" presetSubtype="0" fill="hold" nodeType="afterEffect">
                                  <p:stCondLst>
                                    <p:cond delay="50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nodeType="afterEffect">
                                  <p:stCondLst>
                                    <p:cond delay="50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2" grpId="0" animBg="1"/>
      <p:bldP spid="12" grpId="1" animBg="1"/>
      <p:bldP spid="13" grpId="0"/>
      <p:bldP spid="15" grpId="0" animBg="1"/>
      <p:bldP spid="15" grpId="1" animBg="1"/>
      <p:bldP spid="29" grpId="0" animBg="1"/>
      <p:bldP spid="29" grpId="1" animBg="1"/>
      <p:bldP spid="30" grpId="0" animBg="1"/>
      <p:bldP spid="30" grpId="1"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2AEC-8460-4D31-B157-18E3133A915F}"/>
              </a:ext>
            </a:extLst>
          </p:cNvPr>
          <p:cNvSpPr>
            <a:spLocks noGrp="1"/>
          </p:cNvSpPr>
          <p:nvPr>
            <p:ph type="title"/>
          </p:nvPr>
        </p:nvSpPr>
        <p:spPr/>
        <p:txBody>
          <a:bodyPr/>
          <a:lstStyle/>
          <a:p>
            <a:r>
              <a:rPr lang="en-US" dirty="0"/>
              <a:t>Research objectives</a:t>
            </a:r>
          </a:p>
        </p:txBody>
      </p:sp>
      <p:sp>
        <p:nvSpPr>
          <p:cNvPr id="3" name="Content Placeholder 2">
            <a:extLst>
              <a:ext uri="{FF2B5EF4-FFF2-40B4-BE49-F238E27FC236}">
                <a16:creationId xmlns:a16="http://schemas.microsoft.com/office/drawing/2014/main" id="{035D1860-1717-429E-B22A-52879410E702}"/>
              </a:ext>
            </a:extLst>
          </p:cNvPr>
          <p:cNvSpPr>
            <a:spLocks noGrp="1"/>
          </p:cNvSpPr>
          <p:nvPr>
            <p:ph idx="1"/>
          </p:nvPr>
        </p:nvSpPr>
        <p:spPr/>
        <p:txBody>
          <a:bodyPr>
            <a:normAutofit/>
          </a:bodyPr>
          <a:lstStyle/>
          <a:p>
            <a:r>
              <a:rPr lang="en-US" dirty="0"/>
              <a:t>Assess proximity to luxury brands in the context of hedonic consumption</a:t>
            </a:r>
          </a:p>
          <a:p>
            <a:r>
              <a:rPr lang="en-US" dirty="0"/>
              <a:t>Understand the motivations for counterfeit vs authentic luxury consumption</a:t>
            </a:r>
          </a:p>
          <a:p>
            <a:r>
              <a:rPr lang="en-US" dirty="0"/>
              <a:t>Determine self-perceptions of different consumer segments within the luxury sector</a:t>
            </a:r>
          </a:p>
          <a:p>
            <a:endParaRPr lang="en-US" dirty="0"/>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solidFill>
                  <a:schemeClr val="tx1"/>
                </a:solidFill>
              </a:rPr>
              <a:t>3</a:t>
            </a:fld>
            <a:endParaRPr lang="en-US" dirty="0">
              <a:solidFill>
                <a:schemeClr val="tx1"/>
              </a:solidFill>
            </a:endParaRPr>
          </a:p>
        </p:txBody>
      </p:sp>
      <p:sp>
        <p:nvSpPr>
          <p:cNvPr id="7" name="Espace réservé du pied de page 6"/>
          <p:cNvSpPr>
            <a:spLocks noGrp="1"/>
          </p:cNvSpPr>
          <p:nvPr>
            <p:ph type="ftr" sz="quarter" idx="11"/>
          </p:nvPr>
        </p:nvSpPr>
        <p:spPr/>
        <p:txBody>
          <a:bodyPr/>
          <a:lstStyle/>
          <a:p>
            <a:r>
              <a:rPr lang="en-US" smtClean="0"/>
              <a:t>Presented by Faheem Ahmed at the 6iCBR, Cancun, Mexico</a:t>
            </a:r>
            <a:endParaRPr lang="en-US" dirty="0"/>
          </a:p>
        </p:txBody>
      </p:sp>
    </p:spTree>
    <p:extLst>
      <p:ext uri="{BB962C8B-B14F-4D97-AF65-F5344CB8AC3E}">
        <p14:creationId xmlns:p14="http://schemas.microsoft.com/office/powerpoint/2010/main" val="30945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Proximity to Brands?</a:t>
            </a:r>
            <a:endParaRPr lang="fr-FR" dirty="0"/>
          </a:p>
        </p:txBody>
      </p:sp>
      <p:sp>
        <p:nvSpPr>
          <p:cNvPr id="3" name="Espace réservé du contenu 2"/>
          <p:cNvSpPr>
            <a:spLocks noGrp="1"/>
          </p:cNvSpPr>
          <p:nvPr>
            <p:ph idx="1"/>
          </p:nvPr>
        </p:nvSpPr>
        <p:spPr>
          <a:xfrm>
            <a:off x="402468" y="1825625"/>
            <a:ext cx="10515600" cy="4351338"/>
          </a:xfrm>
        </p:spPr>
        <p:txBody>
          <a:bodyPr>
            <a:normAutofit fontScale="77500" lnSpcReduction="20000"/>
          </a:bodyPr>
          <a:lstStyle/>
          <a:p>
            <a:pPr lvl="0"/>
            <a:r>
              <a:rPr lang="fr-FR" dirty="0" err="1"/>
              <a:t>Luxury</a:t>
            </a:r>
            <a:r>
              <a:rPr lang="fr-FR" dirty="0"/>
              <a:t> brands…</a:t>
            </a:r>
            <a:r>
              <a:rPr lang="fr-FR" dirty="0" err="1"/>
              <a:t>hedonistic</a:t>
            </a:r>
            <a:r>
              <a:rPr lang="fr-FR" dirty="0"/>
              <a:t>, </a:t>
            </a:r>
            <a:r>
              <a:rPr lang="fr-FR" dirty="0" err="1"/>
              <a:t>desirable</a:t>
            </a:r>
            <a:r>
              <a:rPr lang="fr-FR" dirty="0"/>
              <a:t>, exclusive, rare</a:t>
            </a:r>
            <a:r>
              <a:rPr lang="fr-FR" dirty="0" smtClean="0"/>
              <a:t>, </a:t>
            </a:r>
            <a:r>
              <a:rPr lang="fr-FR" dirty="0" err="1" smtClean="0"/>
              <a:t>artistic</a:t>
            </a:r>
            <a:r>
              <a:rPr lang="fr-FR" dirty="0"/>
              <a:t>, </a:t>
            </a:r>
            <a:r>
              <a:rPr lang="fr-FR" dirty="0" err="1"/>
              <a:t>exquisite</a:t>
            </a:r>
            <a:r>
              <a:rPr lang="fr-FR" dirty="0"/>
              <a:t> </a:t>
            </a:r>
            <a:br>
              <a:rPr lang="fr-FR" dirty="0"/>
            </a:br>
            <a:r>
              <a:rPr lang="fr-FR" sz="1500" dirty="0"/>
              <a:t>(De Barnier et al., 2012; Dion &amp; </a:t>
            </a:r>
            <a:r>
              <a:rPr lang="fr-FR" sz="1500" dirty="0" err="1"/>
              <a:t>Borraz</a:t>
            </a:r>
            <a:r>
              <a:rPr lang="fr-FR" sz="1500" dirty="0"/>
              <a:t>, 2017; </a:t>
            </a:r>
            <a:r>
              <a:rPr lang="fr-FR" sz="1500" dirty="0" err="1"/>
              <a:t>Kapferer</a:t>
            </a:r>
            <a:r>
              <a:rPr lang="fr-FR" sz="1500" dirty="0"/>
              <a:t>, 2012, 2014; </a:t>
            </a:r>
            <a:r>
              <a:rPr lang="fr-FR" sz="1500" dirty="0" err="1"/>
              <a:t>Kessous</a:t>
            </a:r>
            <a:r>
              <a:rPr lang="fr-FR" sz="1500" dirty="0"/>
              <a:t> et al., 2017)</a:t>
            </a:r>
          </a:p>
          <a:p>
            <a:pPr lvl="0"/>
            <a:r>
              <a:rPr lang="en-US" dirty="0">
                <a:solidFill>
                  <a:prstClr val="black"/>
                </a:solidFill>
              </a:rPr>
              <a:t>Luxury consumption as a means to achieve ideal self</a:t>
            </a:r>
          </a:p>
          <a:p>
            <a:pPr lvl="1"/>
            <a:r>
              <a:rPr lang="en-US" sz="2200" dirty="0">
                <a:solidFill>
                  <a:prstClr val="black"/>
                </a:solidFill>
              </a:rPr>
              <a:t>Choice of genuine vs counterfeits to signal proximity to ideal self </a:t>
            </a:r>
            <a:r>
              <a:rPr lang="en-US" sz="1600" dirty="0">
                <a:solidFill>
                  <a:prstClr val="black"/>
                </a:solidFill>
              </a:rPr>
              <a:t>(Gino et al., 2010; Han et al., 2010)</a:t>
            </a:r>
          </a:p>
          <a:p>
            <a:pPr lvl="1"/>
            <a:r>
              <a:rPr lang="en-US" sz="2200" dirty="0">
                <a:solidFill>
                  <a:prstClr val="black"/>
                </a:solidFill>
              </a:rPr>
              <a:t>Resistance to counterfeiting behavior </a:t>
            </a:r>
            <a:r>
              <a:rPr lang="en-US" sz="1600" dirty="0">
                <a:solidFill>
                  <a:prstClr val="black"/>
                </a:solidFill>
              </a:rPr>
              <a:t>(</a:t>
            </a:r>
            <a:r>
              <a:rPr lang="en-US" sz="1600" dirty="0" err="1">
                <a:solidFill>
                  <a:prstClr val="black"/>
                </a:solidFill>
              </a:rPr>
              <a:t>Mourad</a:t>
            </a:r>
            <a:r>
              <a:rPr lang="en-US" sz="1600" dirty="0">
                <a:solidFill>
                  <a:prstClr val="black"/>
                </a:solidFill>
              </a:rPr>
              <a:t> &amp; </a:t>
            </a:r>
            <a:r>
              <a:rPr lang="en-US" sz="1600" dirty="0" err="1">
                <a:solidFill>
                  <a:prstClr val="black"/>
                </a:solidFill>
              </a:rPr>
              <a:t>Valette</a:t>
            </a:r>
            <a:r>
              <a:rPr lang="en-US" sz="1600" dirty="0">
                <a:solidFill>
                  <a:prstClr val="black"/>
                </a:solidFill>
              </a:rPr>
              <a:t>-Florence, 2016; </a:t>
            </a:r>
            <a:r>
              <a:rPr lang="en-US" sz="1600" dirty="0" err="1">
                <a:solidFill>
                  <a:prstClr val="black"/>
                </a:solidFill>
              </a:rPr>
              <a:t>Penz</a:t>
            </a:r>
            <a:r>
              <a:rPr lang="en-US" sz="1600" dirty="0">
                <a:solidFill>
                  <a:prstClr val="black"/>
                </a:solidFill>
              </a:rPr>
              <a:t> &amp; </a:t>
            </a:r>
            <a:r>
              <a:rPr lang="en-US" sz="1600" dirty="0" err="1">
                <a:solidFill>
                  <a:prstClr val="black"/>
                </a:solidFill>
              </a:rPr>
              <a:t>Stottinger</a:t>
            </a:r>
            <a:r>
              <a:rPr lang="en-US" sz="1600" dirty="0">
                <a:solidFill>
                  <a:prstClr val="black"/>
                </a:solidFill>
              </a:rPr>
              <a:t>, 2005)</a:t>
            </a:r>
          </a:p>
          <a:p>
            <a:pPr lvl="1"/>
            <a:r>
              <a:rPr lang="en-US" sz="2200" dirty="0">
                <a:solidFill>
                  <a:prstClr val="black"/>
                </a:solidFill>
              </a:rPr>
              <a:t>Social consumption of luxury brands </a:t>
            </a:r>
            <a:r>
              <a:rPr lang="en-US" sz="1600" dirty="0">
                <a:solidFill>
                  <a:prstClr val="black"/>
                </a:solidFill>
              </a:rPr>
              <a:t>(Wang &amp; </a:t>
            </a:r>
            <a:r>
              <a:rPr lang="en-US" sz="1600" dirty="0" err="1">
                <a:solidFill>
                  <a:prstClr val="black"/>
                </a:solidFill>
              </a:rPr>
              <a:t>Griskevicius</a:t>
            </a:r>
            <a:r>
              <a:rPr lang="en-US" sz="1600" dirty="0">
                <a:solidFill>
                  <a:prstClr val="black"/>
                </a:solidFill>
              </a:rPr>
              <a:t>, 2014; Wilcox et al., 2009)</a:t>
            </a:r>
          </a:p>
          <a:p>
            <a:r>
              <a:rPr lang="en-US" dirty="0"/>
              <a:t>Construal level theory and psychological distance </a:t>
            </a:r>
            <a:r>
              <a:rPr lang="en-US" sz="1500" dirty="0"/>
              <a:t>(Trope and Liberman 2003, 2010)</a:t>
            </a:r>
          </a:p>
          <a:p>
            <a:r>
              <a:rPr lang="fr-FR" dirty="0"/>
              <a:t>Impact of </a:t>
            </a:r>
            <a:r>
              <a:rPr lang="fr-FR" dirty="0" err="1"/>
              <a:t>proximity</a:t>
            </a:r>
            <a:r>
              <a:rPr lang="fr-FR" dirty="0"/>
              <a:t> perceptions on </a:t>
            </a:r>
            <a:r>
              <a:rPr lang="fr-FR" dirty="0" err="1"/>
              <a:t>luxury</a:t>
            </a:r>
            <a:r>
              <a:rPr lang="fr-FR" dirty="0"/>
              <a:t> </a:t>
            </a:r>
            <a:r>
              <a:rPr lang="fr-FR" dirty="0" err="1"/>
              <a:t>consumption</a:t>
            </a:r>
            <a:r>
              <a:rPr lang="fr-FR" dirty="0"/>
              <a:t>, </a:t>
            </a:r>
            <a:r>
              <a:rPr lang="fr-FR" dirty="0" err="1"/>
              <a:t>product</a:t>
            </a:r>
            <a:r>
              <a:rPr lang="fr-FR" dirty="0"/>
              <a:t> </a:t>
            </a:r>
            <a:r>
              <a:rPr lang="fr-FR" dirty="0" err="1"/>
              <a:t>evaluation</a:t>
            </a:r>
            <a:r>
              <a:rPr lang="fr-FR" dirty="0"/>
              <a:t>, ad attitude </a:t>
            </a:r>
            <a:br>
              <a:rPr lang="fr-FR" dirty="0"/>
            </a:br>
            <a:r>
              <a:rPr lang="en-US" sz="1800" dirty="0"/>
              <a:t>(Chang &amp; Pham, 2013; Kim et al., 2008;  Yu et al., 2017; Zhao &amp; </a:t>
            </a:r>
            <a:r>
              <a:rPr lang="en-US" sz="1800" dirty="0" err="1"/>
              <a:t>Xie</a:t>
            </a:r>
            <a:r>
              <a:rPr lang="en-US" sz="1800" dirty="0"/>
              <a:t>, 2011)</a:t>
            </a:r>
            <a:endParaRPr lang="fr-FR" sz="1800" dirty="0"/>
          </a:p>
        </p:txBody>
      </p:sp>
      <p:sp>
        <p:nvSpPr>
          <p:cNvPr id="5" name="Espace réservé de la date 4"/>
          <p:cNvSpPr>
            <a:spLocks noGrp="1"/>
          </p:cNvSpPr>
          <p:nvPr>
            <p:ph type="dt" sz="half" idx="10"/>
          </p:nvPr>
        </p:nvSpPr>
        <p:spPr/>
        <p:txBody>
          <a:bodyPr/>
          <a:lstStyle/>
          <a:p>
            <a:r>
              <a:rPr lang="fr-FR" smtClean="0"/>
              <a:t>19 May 2019</a:t>
            </a:r>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solidFill>
                  <a:schemeClr val="tx1"/>
                </a:solidFill>
              </a:rPr>
              <a:t>4</a:t>
            </a:fld>
            <a:endParaRPr lang="en-US" dirty="0">
              <a:solidFill>
                <a:schemeClr val="tx1"/>
              </a:solidFill>
            </a:endParaRPr>
          </a:p>
        </p:txBody>
      </p:sp>
      <p:sp>
        <p:nvSpPr>
          <p:cNvPr id="8" name="Espace réservé du pied de page 7"/>
          <p:cNvSpPr>
            <a:spLocks noGrp="1"/>
          </p:cNvSpPr>
          <p:nvPr>
            <p:ph type="ftr" sz="quarter" idx="11"/>
          </p:nvPr>
        </p:nvSpPr>
        <p:spPr/>
        <p:txBody>
          <a:bodyPr/>
          <a:lstStyle/>
          <a:p>
            <a:r>
              <a:rPr lang="en-US" smtClean="0"/>
              <a:t>Presented by Faheem Ahmed at the 6iCBR, Cancun, Mexico</a:t>
            </a:r>
            <a:endParaRPr lang="en-US" dirty="0"/>
          </a:p>
        </p:txBody>
      </p:sp>
      <p:pic>
        <p:nvPicPr>
          <p:cNvPr id="12" name="Graphic 11" descr="Man">
            <a:extLst>
              <a:ext uri="{FF2B5EF4-FFF2-40B4-BE49-F238E27FC236}">
                <a16:creationId xmlns:a16="http://schemas.microsoft.com/office/drawing/2014/main" id="{9D154CB9-FDD8-4C2D-BCDC-D974CF5F31F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65535" y="3687588"/>
            <a:ext cx="914400" cy="914400"/>
          </a:xfrm>
          <a:prstGeom prst="rect">
            <a:avLst/>
          </a:prstGeom>
        </p:spPr>
      </p:pic>
      <p:cxnSp>
        <p:nvCxnSpPr>
          <p:cNvPr id="9" name="Connecteur droit avec flèche 8"/>
          <p:cNvCxnSpPr>
            <a:stCxn id="12" idx="3"/>
            <a:endCxn id="24" idx="1"/>
          </p:cNvCxnSpPr>
          <p:nvPr/>
        </p:nvCxnSpPr>
        <p:spPr>
          <a:xfrm flipV="1">
            <a:off x="8779935" y="1907197"/>
            <a:ext cx="1020996" cy="223759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2" idx="3"/>
            <a:endCxn id="26" idx="1"/>
          </p:cNvCxnSpPr>
          <p:nvPr/>
        </p:nvCxnSpPr>
        <p:spPr>
          <a:xfrm flipV="1">
            <a:off x="8779935" y="2807089"/>
            <a:ext cx="1063763" cy="13376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2" idx="3"/>
            <a:endCxn id="27" idx="1"/>
          </p:cNvCxnSpPr>
          <p:nvPr/>
        </p:nvCxnSpPr>
        <p:spPr>
          <a:xfrm flipV="1">
            <a:off x="8779935" y="3671297"/>
            <a:ext cx="790994" cy="4734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a:stCxn id="12" idx="3"/>
            <a:endCxn id="16" idx="1"/>
          </p:cNvCxnSpPr>
          <p:nvPr/>
        </p:nvCxnSpPr>
        <p:spPr>
          <a:xfrm>
            <a:off x="8779935" y="4144788"/>
            <a:ext cx="1196703" cy="4104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1127983-0FF4-471F-BA69-6C8C4BB59C90}"/>
              </a:ext>
            </a:extLst>
          </p:cNvPr>
          <p:cNvGrpSpPr/>
          <p:nvPr/>
        </p:nvGrpSpPr>
        <p:grpSpPr>
          <a:xfrm>
            <a:off x="9800931" y="1561939"/>
            <a:ext cx="1696209" cy="747494"/>
            <a:chOff x="8990115" y="1569662"/>
            <a:chExt cx="2179560" cy="997654"/>
          </a:xfrm>
        </p:grpSpPr>
        <p:pic>
          <p:nvPicPr>
            <p:cNvPr id="20" name="Graphic 19" descr="Rocket">
              <a:extLst>
                <a:ext uri="{FF2B5EF4-FFF2-40B4-BE49-F238E27FC236}">
                  <a16:creationId xmlns:a16="http://schemas.microsoft.com/office/drawing/2014/main" id="{9344CE58-01AA-4F93-BFB2-0FDF5C062E6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255275" y="1652916"/>
              <a:ext cx="914400" cy="914400"/>
            </a:xfrm>
            <a:prstGeom prst="rect">
              <a:avLst/>
            </a:prstGeom>
          </p:spPr>
        </p:pic>
        <p:pic>
          <p:nvPicPr>
            <p:cNvPr id="10" name="Graphic 9" descr="Home">
              <a:extLst>
                <a:ext uri="{FF2B5EF4-FFF2-40B4-BE49-F238E27FC236}">
                  <a16:creationId xmlns:a16="http://schemas.microsoft.com/office/drawing/2014/main" id="{A5514722-F955-4534-9EFF-C80360FBDE5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131292" y="1596534"/>
              <a:ext cx="914400" cy="914400"/>
            </a:xfrm>
            <a:prstGeom prst="rect">
              <a:avLst/>
            </a:prstGeom>
          </p:spPr>
        </p:pic>
        <p:sp>
          <p:nvSpPr>
            <p:cNvPr id="24" name="Rectangle 23"/>
            <p:cNvSpPr/>
            <p:nvPr/>
          </p:nvSpPr>
          <p:spPr>
            <a:xfrm>
              <a:off x="8990115" y="1569662"/>
              <a:ext cx="2179560" cy="921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 5">
            <a:extLst>
              <a:ext uri="{FF2B5EF4-FFF2-40B4-BE49-F238E27FC236}">
                <a16:creationId xmlns:a16="http://schemas.microsoft.com/office/drawing/2014/main" id="{805774F7-A454-4B3E-9F5F-87F70A6AA415}"/>
              </a:ext>
            </a:extLst>
          </p:cNvPr>
          <p:cNvGrpSpPr/>
          <p:nvPr/>
        </p:nvGrpSpPr>
        <p:grpSpPr>
          <a:xfrm>
            <a:off x="9843698" y="2409962"/>
            <a:ext cx="1715671" cy="794253"/>
            <a:chOff x="9778407" y="2826192"/>
            <a:chExt cx="1973743" cy="921299"/>
          </a:xfrm>
        </p:grpSpPr>
        <p:pic>
          <p:nvPicPr>
            <p:cNvPr id="14" name="Graphic 13" descr="Group of people">
              <a:extLst>
                <a:ext uri="{FF2B5EF4-FFF2-40B4-BE49-F238E27FC236}">
                  <a16:creationId xmlns:a16="http://schemas.microsoft.com/office/drawing/2014/main" id="{43EE3731-6432-470F-B866-FC3C756B657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0854408" y="2829605"/>
              <a:ext cx="787470" cy="861396"/>
            </a:xfrm>
            <a:prstGeom prst="rect">
              <a:avLst/>
            </a:prstGeom>
          </p:spPr>
        </p:pic>
        <p:pic>
          <p:nvPicPr>
            <p:cNvPr id="18" name="Graphic 17" descr="Users">
              <a:extLst>
                <a:ext uri="{FF2B5EF4-FFF2-40B4-BE49-F238E27FC236}">
                  <a16:creationId xmlns:a16="http://schemas.microsoft.com/office/drawing/2014/main" id="{964D7CAB-D4CB-470B-A290-538968D9A44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899985" y="2826192"/>
              <a:ext cx="787470" cy="861396"/>
            </a:xfrm>
            <a:prstGeom prst="rect">
              <a:avLst/>
            </a:prstGeom>
          </p:spPr>
        </p:pic>
        <p:sp>
          <p:nvSpPr>
            <p:cNvPr id="26" name="Rectangle 25"/>
            <p:cNvSpPr/>
            <p:nvPr/>
          </p:nvSpPr>
          <p:spPr>
            <a:xfrm>
              <a:off x="9778407" y="2826192"/>
              <a:ext cx="1973743" cy="9212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 32">
            <a:extLst>
              <a:ext uri="{FF2B5EF4-FFF2-40B4-BE49-F238E27FC236}">
                <a16:creationId xmlns:a16="http://schemas.microsoft.com/office/drawing/2014/main" id="{87F3F5D7-2E65-4C42-88F9-9E2647CB4125}"/>
              </a:ext>
            </a:extLst>
          </p:cNvPr>
          <p:cNvGrpSpPr/>
          <p:nvPr/>
        </p:nvGrpSpPr>
        <p:grpSpPr>
          <a:xfrm>
            <a:off x="9503015" y="3278713"/>
            <a:ext cx="2366262" cy="785167"/>
            <a:chOff x="8903758" y="3693722"/>
            <a:chExt cx="3008834" cy="1011436"/>
          </a:xfrm>
        </p:grpSpPr>
        <p:pic>
          <p:nvPicPr>
            <p:cNvPr id="13" name="Graphic 12" descr="Sleep">
              <a:extLst>
                <a:ext uri="{FF2B5EF4-FFF2-40B4-BE49-F238E27FC236}">
                  <a16:creationId xmlns:a16="http://schemas.microsoft.com/office/drawing/2014/main" id="{9D6BD94D-03C3-48BB-9E92-95FB793E0D4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012021" y="3748230"/>
              <a:ext cx="914400" cy="914400"/>
            </a:xfrm>
            <a:prstGeom prst="rect">
              <a:avLst/>
            </a:prstGeom>
          </p:spPr>
        </p:pic>
        <p:pic>
          <p:nvPicPr>
            <p:cNvPr id="17" name="Graphic 16" descr="Man with cane">
              <a:extLst>
                <a:ext uri="{FF2B5EF4-FFF2-40B4-BE49-F238E27FC236}">
                  <a16:creationId xmlns:a16="http://schemas.microsoft.com/office/drawing/2014/main" id="{9CDEEB52-EB71-414E-A2BE-EEAF69561FA0}"/>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0998192" y="3716325"/>
              <a:ext cx="914400" cy="914400"/>
            </a:xfrm>
            <a:prstGeom prst="rect">
              <a:avLst/>
            </a:prstGeom>
          </p:spPr>
        </p:pic>
        <p:pic>
          <p:nvPicPr>
            <p:cNvPr id="21" name="Graphic 20" descr="Baby">
              <a:extLst>
                <a:ext uri="{FF2B5EF4-FFF2-40B4-BE49-F238E27FC236}">
                  <a16:creationId xmlns:a16="http://schemas.microsoft.com/office/drawing/2014/main" id="{F86593E9-1C71-45F2-BF91-F47DC5B64EA8}"/>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8903758" y="3761685"/>
              <a:ext cx="914400" cy="914400"/>
            </a:xfrm>
            <a:prstGeom prst="rect">
              <a:avLst/>
            </a:prstGeom>
          </p:spPr>
        </p:pic>
        <p:sp>
          <p:nvSpPr>
            <p:cNvPr id="27" name="Rectangle 26"/>
            <p:cNvSpPr/>
            <p:nvPr/>
          </p:nvSpPr>
          <p:spPr>
            <a:xfrm>
              <a:off x="8990115" y="3693722"/>
              <a:ext cx="2910349" cy="1011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 33">
            <a:extLst>
              <a:ext uri="{FF2B5EF4-FFF2-40B4-BE49-F238E27FC236}">
                <a16:creationId xmlns:a16="http://schemas.microsoft.com/office/drawing/2014/main" id="{2F9F5487-8926-4CC2-899E-B4A69A7C03DA}"/>
              </a:ext>
            </a:extLst>
          </p:cNvPr>
          <p:cNvGrpSpPr/>
          <p:nvPr/>
        </p:nvGrpSpPr>
        <p:grpSpPr>
          <a:xfrm>
            <a:off x="9976638" y="4167184"/>
            <a:ext cx="1590752" cy="776129"/>
            <a:chOff x="9155318" y="4876455"/>
            <a:chExt cx="2404797" cy="1114770"/>
          </a:xfrm>
        </p:grpSpPr>
        <p:pic>
          <p:nvPicPr>
            <p:cNvPr id="25" name="Graphic 24" descr="Castle scene">
              <a:extLst>
                <a:ext uri="{FF2B5EF4-FFF2-40B4-BE49-F238E27FC236}">
                  <a16:creationId xmlns:a16="http://schemas.microsoft.com/office/drawing/2014/main" id="{7EE219F2-882D-41AA-A454-13A4018B582C}"/>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0450312" y="4967071"/>
              <a:ext cx="914400" cy="914400"/>
            </a:xfrm>
            <a:prstGeom prst="rect">
              <a:avLst/>
            </a:prstGeom>
          </p:spPr>
        </p:pic>
        <p:pic>
          <p:nvPicPr>
            <p:cNvPr id="11" name="Graphic 10" descr="Astronaut">
              <a:extLst>
                <a:ext uri="{FF2B5EF4-FFF2-40B4-BE49-F238E27FC236}">
                  <a16:creationId xmlns:a16="http://schemas.microsoft.com/office/drawing/2014/main" id="{21865FDB-3B8D-4988-B7D0-D88FE66B3AB2}"/>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9350720" y="4997135"/>
              <a:ext cx="914400" cy="914400"/>
            </a:xfrm>
            <a:prstGeom prst="rect">
              <a:avLst/>
            </a:prstGeom>
          </p:spPr>
        </p:pic>
        <p:sp>
          <p:nvSpPr>
            <p:cNvPr id="16" name="Rectangle 15">
              <a:extLst>
                <a:ext uri="{FF2B5EF4-FFF2-40B4-BE49-F238E27FC236}">
                  <a16:creationId xmlns:a16="http://schemas.microsoft.com/office/drawing/2014/main" id="{93FCE7E3-2594-414A-A277-3F70B1B09883}"/>
                </a:ext>
              </a:extLst>
            </p:cNvPr>
            <p:cNvSpPr/>
            <p:nvPr/>
          </p:nvSpPr>
          <p:spPr>
            <a:xfrm>
              <a:off x="9155318" y="4876455"/>
              <a:ext cx="2404797" cy="1114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ight Bracket 3">
            <a:extLst>
              <a:ext uri="{FF2B5EF4-FFF2-40B4-BE49-F238E27FC236}">
                <a16:creationId xmlns:a16="http://schemas.microsoft.com/office/drawing/2014/main" id="{F6320731-68E2-4AE7-BA04-71DA6BB84FE0}"/>
              </a:ext>
            </a:extLst>
          </p:cNvPr>
          <p:cNvSpPr/>
          <p:nvPr/>
        </p:nvSpPr>
        <p:spPr>
          <a:xfrm>
            <a:off x="11439408" y="1497974"/>
            <a:ext cx="167601" cy="835624"/>
          </a:xfrm>
          <a:prstGeom prst="rightBracket">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ket 34">
            <a:extLst>
              <a:ext uri="{FF2B5EF4-FFF2-40B4-BE49-F238E27FC236}">
                <a16:creationId xmlns:a16="http://schemas.microsoft.com/office/drawing/2014/main" id="{B3939E32-C616-4427-9161-DEE1DC59182D}"/>
              </a:ext>
            </a:extLst>
          </p:cNvPr>
          <p:cNvSpPr/>
          <p:nvPr/>
        </p:nvSpPr>
        <p:spPr>
          <a:xfrm>
            <a:off x="11765972" y="3204215"/>
            <a:ext cx="195845" cy="940573"/>
          </a:xfrm>
          <a:prstGeom prst="rightBracket">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ZoneTexte 31"/>
          <p:cNvSpPr txBox="1"/>
          <p:nvPr/>
        </p:nvSpPr>
        <p:spPr>
          <a:xfrm>
            <a:off x="821885" y="5896409"/>
            <a:ext cx="1062118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i="1" dirty="0"/>
              <a:t>H1: Psychological proximity to a luxury brand would positively impact the motivation to consume luxury brands. </a:t>
            </a:r>
            <a:endParaRPr lang="fr-FR" dirty="0"/>
          </a:p>
        </p:txBody>
      </p:sp>
    </p:spTree>
    <p:extLst>
      <p:ext uri="{BB962C8B-B14F-4D97-AF65-F5344CB8AC3E}">
        <p14:creationId xmlns:p14="http://schemas.microsoft.com/office/powerpoint/2010/main" val="17872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mph" presetSubtype="0" nodeType="clickEffect">
                                  <p:stCondLst>
                                    <p:cond delay="0"/>
                                  </p:stCondLst>
                                  <p:childTnLst>
                                    <p:set>
                                      <p:cBhvr>
                                        <p:cTn id="56" dur="indefinite"/>
                                        <p:tgtEl>
                                          <p:spTgt spid="15"/>
                                        </p:tgtEl>
                                        <p:attrNameLst>
                                          <p:attrName>style.opacity</p:attrName>
                                        </p:attrNameLst>
                                      </p:cBhvr>
                                      <p:to>
                                        <p:strVal val="0.15"/>
                                      </p:to>
                                    </p:set>
                                    <p:animEffect filter="image" prLst="opacity: 0.15">
                                      <p:cBhvr rctx="IE">
                                        <p:cTn id="57" dur="indefinite"/>
                                        <p:tgtEl>
                                          <p:spTgt spid="15"/>
                                        </p:tgtEl>
                                      </p:cBhvr>
                                    </p:animEffect>
                                  </p:childTnLst>
                                </p:cTn>
                              </p:par>
                              <p:par>
                                <p:cTn id="58" presetID="9" presetClass="emph" presetSubtype="0" nodeType="withEffect">
                                  <p:stCondLst>
                                    <p:cond delay="0"/>
                                  </p:stCondLst>
                                  <p:childTnLst>
                                    <p:set>
                                      <p:cBhvr>
                                        <p:cTn id="59" dur="indefinite"/>
                                        <p:tgtEl>
                                          <p:spTgt spid="6"/>
                                        </p:tgtEl>
                                        <p:attrNameLst>
                                          <p:attrName>style.opacity</p:attrName>
                                        </p:attrNameLst>
                                      </p:cBhvr>
                                      <p:to>
                                        <p:strVal val="0.15"/>
                                      </p:to>
                                    </p:set>
                                    <p:animEffect filter="image" prLst="opacity: 0.15">
                                      <p:cBhvr rctx="IE">
                                        <p:cTn id="60" dur="indefinite"/>
                                        <p:tgtEl>
                                          <p:spTgt spid="6"/>
                                        </p:tgtEl>
                                      </p:cBhvr>
                                    </p:animEffect>
                                  </p:childTnLst>
                                </p:cTn>
                              </p:par>
                              <p:par>
                                <p:cTn id="61" presetID="9" presetClass="emph" presetSubtype="0" nodeType="withEffect">
                                  <p:stCondLst>
                                    <p:cond delay="0"/>
                                  </p:stCondLst>
                                  <p:childTnLst>
                                    <p:set>
                                      <p:cBhvr>
                                        <p:cTn id="62" dur="indefinite"/>
                                        <p:tgtEl>
                                          <p:spTgt spid="23"/>
                                        </p:tgtEl>
                                        <p:attrNameLst>
                                          <p:attrName>style.opacity</p:attrName>
                                        </p:attrNameLst>
                                      </p:cBhvr>
                                      <p:to>
                                        <p:strVal val="0.15"/>
                                      </p:to>
                                    </p:set>
                                    <p:animEffect filter="image" prLst="opacity: 0.15">
                                      <p:cBhvr rctx="IE">
                                        <p:cTn id="63" dur="indefinite"/>
                                        <p:tgtEl>
                                          <p:spTgt spid="23"/>
                                        </p:tgtEl>
                                      </p:cBhvr>
                                    </p:animEffect>
                                  </p:childTnLst>
                                </p:cTn>
                              </p:par>
                              <p:par>
                                <p:cTn id="64" presetID="9" presetClass="emph" presetSubtype="0" nodeType="withEffect">
                                  <p:stCondLst>
                                    <p:cond delay="0"/>
                                  </p:stCondLst>
                                  <p:childTnLst>
                                    <p:set>
                                      <p:cBhvr>
                                        <p:cTn id="65" dur="indefinite"/>
                                        <p:tgtEl>
                                          <p:spTgt spid="34"/>
                                        </p:tgtEl>
                                        <p:attrNameLst>
                                          <p:attrName>style.opacity</p:attrName>
                                        </p:attrNameLst>
                                      </p:cBhvr>
                                      <p:to>
                                        <p:strVal val="0.15"/>
                                      </p:to>
                                    </p:set>
                                    <p:animEffect filter="image" prLst="opacity: 0.15">
                                      <p:cBhvr rctx="IE">
                                        <p:cTn id="66" dur="indefinite"/>
                                        <p:tgtEl>
                                          <p:spTgt spid="34"/>
                                        </p:tgtEl>
                                      </p:cBhvr>
                                    </p:animEffect>
                                  </p:childTnLst>
                                </p:cTn>
                              </p:par>
                            </p:childTnLst>
                          </p:cTn>
                        </p:par>
                        <p:par>
                          <p:cTn id="67" fill="hold">
                            <p:stCondLst>
                              <p:cond delay="0"/>
                            </p:stCondLst>
                            <p:childTnLst>
                              <p:par>
                                <p:cTn id="68" presetID="1" presetClass="entr" presetSubtype="0" fill="hold" grpId="0" nodeType="afterEffect">
                                  <p:stCondLst>
                                    <p:cond delay="1000"/>
                                  </p:stCondLst>
                                  <p:childTnLst>
                                    <p:set>
                                      <p:cBhvr>
                                        <p:cTn id="69" dur="1" fill="hold">
                                          <p:stCondLst>
                                            <p:cond delay="0"/>
                                          </p:stCondLst>
                                        </p:cTn>
                                        <p:tgtEl>
                                          <p:spTgt spid="35"/>
                                        </p:tgtEl>
                                        <p:attrNameLst>
                                          <p:attrName>style.visibility</p:attrName>
                                        </p:attrNameLst>
                                      </p:cBhvr>
                                      <p:to>
                                        <p:strVal val="visible"/>
                                      </p:to>
                                    </p:set>
                                  </p:childTnLst>
                                </p:cTn>
                              </p:par>
                            </p:childTnLst>
                          </p:cTn>
                        </p:par>
                        <p:par>
                          <p:cTn id="70" fill="hold">
                            <p:stCondLst>
                              <p:cond delay="1000"/>
                            </p:stCondLst>
                            <p:childTnLst>
                              <p:par>
                                <p:cTn id="71" presetID="1" presetClass="entr" presetSubtype="0" fill="hold" grpId="0" nodeType="afterEffect">
                                  <p:stCondLst>
                                    <p:cond delay="100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100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35"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89AC448-A513-4FAF-AA82-7AD1909E708A}"/>
              </a:ext>
            </a:extLst>
          </p:cNvPr>
          <p:cNvGrpSpPr/>
          <p:nvPr/>
        </p:nvGrpSpPr>
        <p:grpSpPr>
          <a:xfrm>
            <a:off x="2461380" y="1671518"/>
            <a:ext cx="6760197" cy="4723962"/>
            <a:chOff x="5044015" y="1784322"/>
            <a:chExt cx="6183332" cy="4547626"/>
          </a:xfrm>
        </p:grpSpPr>
        <p:pic>
          <p:nvPicPr>
            <p:cNvPr id="1028" name="Picture 4" descr="https://313ct818yszd3xd6xa2z47nm-wpengine.netdna-ssl.com/wp-content/uploads/2017/08/shutterstock_583620280-1240x827.jpg">
              <a:extLst>
                <a:ext uri="{FF2B5EF4-FFF2-40B4-BE49-F238E27FC236}">
                  <a16:creationId xmlns:a16="http://schemas.microsoft.com/office/drawing/2014/main" id="{333978B8-8F5F-4835-A088-D1AFFCC95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015" y="1784322"/>
              <a:ext cx="6183332" cy="41241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FC24E0-7387-4549-B658-6DE0C215DF2B}"/>
                </a:ext>
              </a:extLst>
            </p:cNvPr>
            <p:cNvSpPr txBox="1"/>
            <p:nvPr/>
          </p:nvSpPr>
          <p:spPr>
            <a:xfrm>
              <a:off x="5569667" y="5962616"/>
              <a:ext cx="5577016" cy="369332"/>
            </a:xfrm>
            <a:prstGeom prst="rect">
              <a:avLst/>
            </a:prstGeom>
            <a:noFill/>
          </p:spPr>
          <p:txBody>
            <a:bodyPr wrap="square" rtlCol="0">
              <a:spAutoFit/>
            </a:bodyPr>
            <a:lstStyle/>
            <a:p>
              <a:r>
                <a:rPr lang="en-US" dirty="0"/>
                <a:t>Source: </a:t>
              </a:r>
              <a:r>
                <a:rPr lang="en-US" dirty="0">
                  <a:hlinkClick r:id="rId4"/>
                </a:rPr>
                <a:t>Ali Baba’s Anti-Counterfeiting Deal with </a:t>
              </a:r>
              <a:r>
                <a:rPr lang="en-US" dirty="0" err="1">
                  <a:hlinkClick r:id="rId4"/>
                </a:rPr>
                <a:t>Kering</a:t>
              </a:r>
              <a:endParaRPr lang="en-US" dirty="0"/>
            </a:p>
          </p:txBody>
        </p:sp>
      </p:grpSp>
      <p:sp>
        <p:nvSpPr>
          <p:cNvPr id="2" name="Title 1">
            <a:extLst>
              <a:ext uri="{FF2B5EF4-FFF2-40B4-BE49-F238E27FC236}">
                <a16:creationId xmlns:a16="http://schemas.microsoft.com/office/drawing/2014/main" id="{B3E4E2F2-EE0F-437A-90BE-DF865E1AC18A}"/>
              </a:ext>
            </a:extLst>
          </p:cNvPr>
          <p:cNvSpPr>
            <a:spLocks noGrp="1"/>
          </p:cNvSpPr>
          <p:nvPr>
            <p:ph type="title"/>
          </p:nvPr>
        </p:nvSpPr>
        <p:spPr>
          <a:xfrm>
            <a:off x="1215390" y="678067"/>
            <a:ext cx="10515600" cy="968171"/>
          </a:xfrm>
        </p:spPr>
        <p:txBody>
          <a:bodyPr/>
          <a:lstStyle/>
          <a:p>
            <a:r>
              <a:rPr lang="en-US" dirty="0"/>
              <a:t>Are you </a:t>
            </a:r>
            <a:r>
              <a:rPr lang="en-US" dirty="0" err="1"/>
              <a:t>Fakin</a:t>
            </a:r>
            <a:r>
              <a:rPr lang="en-US" dirty="0"/>
              <a:t>’ it?</a:t>
            </a:r>
          </a:p>
        </p:txBody>
      </p:sp>
      <p:sp>
        <p:nvSpPr>
          <p:cNvPr id="3" name="Content Placeholder 2">
            <a:extLst>
              <a:ext uri="{FF2B5EF4-FFF2-40B4-BE49-F238E27FC236}">
                <a16:creationId xmlns:a16="http://schemas.microsoft.com/office/drawing/2014/main" id="{694FA0FA-BD9D-434F-BC08-E40DF38A8C18}"/>
              </a:ext>
            </a:extLst>
          </p:cNvPr>
          <p:cNvSpPr>
            <a:spLocks noGrp="1"/>
          </p:cNvSpPr>
          <p:nvPr>
            <p:ph idx="1"/>
          </p:nvPr>
        </p:nvSpPr>
        <p:spPr/>
        <p:txBody>
          <a:bodyPr>
            <a:normAutofit/>
          </a:bodyPr>
          <a:lstStyle/>
          <a:p>
            <a:r>
              <a:rPr lang="en-US" dirty="0"/>
              <a:t> </a:t>
            </a:r>
            <a:r>
              <a:rPr lang="en-US" dirty="0">
                <a:solidFill>
                  <a:srgbClr val="FF0000"/>
                </a:solidFill>
              </a:rPr>
              <a:t>$500,000,000,000</a:t>
            </a:r>
            <a:r>
              <a:rPr lang="en-US" dirty="0"/>
              <a:t> industry</a:t>
            </a:r>
            <a:r>
              <a:rPr lang="en-US" dirty="0">
                <a:solidFill>
                  <a:srgbClr val="FF0000"/>
                </a:solidFill>
              </a:rPr>
              <a:t> </a:t>
            </a:r>
            <a:r>
              <a:rPr lang="en-US" sz="1700" dirty="0"/>
              <a:t>(ACG, 2018)</a:t>
            </a:r>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solidFill>
                  <a:schemeClr val="tx1"/>
                </a:solidFill>
              </a:rPr>
              <a:t>5</a:t>
            </a:fld>
            <a:endParaRPr lang="en-US" dirty="0">
              <a:solidFill>
                <a:schemeClr val="tx1"/>
              </a:solidFill>
            </a:endParaRPr>
          </a:p>
        </p:txBody>
      </p:sp>
      <p:sp>
        <p:nvSpPr>
          <p:cNvPr id="7" name="Espace réservé du pied de page 6"/>
          <p:cNvSpPr>
            <a:spLocks noGrp="1"/>
          </p:cNvSpPr>
          <p:nvPr>
            <p:ph type="ftr" sz="quarter" idx="11"/>
          </p:nvPr>
        </p:nvSpPr>
        <p:spPr/>
        <p:txBody>
          <a:bodyPr/>
          <a:lstStyle/>
          <a:p>
            <a:r>
              <a:rPr lang="en-US" smtClean="0"/>
              <a:t>Presented by Faheem Ahmed at the 6iCBR, Cancun, Mexico</a:t>
            </a:r>
            <a:endParaRPr lang="en-US" dirty="0"/>
          </a:p>
        </p:txBody>
      </p:sp>
      <p:pic>
        <p:nvPicPr>
          <p:cNvPr id="1030" name="Picture 6" descr="https://media.gucci.com/style/DarkGray_Center_0_0_2400x2400/1546868706/573389_J0740_9121_002_100_0000_Light-Lunettes-de-soleil-rectangulaires.jpg">
            <a:extLst>
              <a:ext uri="{FF2B5EF4-FFF2-40B4-BE49-F238E27FC236}">
                <a16:creationId xmlns:a16="http://schemas.microsoft.com/office/drawing/2014/main" id="{5B6488D5-4EE0-450B-A366-7B5F869A2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990" y="1379303"/>
            <a:ext cx="5037731" cy="503773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923" y="1372437"/>
            <a:ext cx="3480101" cy="4971571"/>
          </a:xfrm>
          <a:prstGeom prst="rect">
            <a:avLst/>
          </a:prstGeom>
        </p:spPr>
      </p:pic>
      <p:pic>
        <p:nvPicPr>
          <p:cNvPr id="8" name="Graphic 7" descr="Group of people">
            <a:extLst>
              <a:ext uri="{FF2B5EF4-FFF2-40B4-BE49-F238E27FC236}">
                <a16:creationId xmlns:a16="http://schemas.microsoft.com/office/drawing/2014/main" id="{D0E27B11-175E-4628-816B-FB400DEA634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93547" y="1492131"/>
            <a:ext cx="4282775" cy="4684832"/>
          </a:xfrm>
          <a:prstGeom prst="rect">
            <a:avLst/>
          </a:prstGeom>
        </p:spPr>
      </p:pic>
      <p:sp>
        <p:nvSpPr>
          <p:cNvPr id="19" name="TextBox 3">
            <a:extLst>
              <a:ext uri="{FF2B5EF4-FFF2-40B4-BE49-F238E27FC236}">
                <a16:creationId xmlns:a16="http://schemas.microsoft.com/office/drawing/2014/main" id="{AB9433D7-C19C-4166-88B3-E96F57AE2842}"/>
              </a:ext>
            </a:extLst>
          </p:cNvPr>
          <p:cNvSpPr txBox="1"/>
          <p:nvPr/>
        </p:nvSpPr>
        <p:spPr>
          <a:xfrm>
            <a:off x="709295" y="5047961"/>
            <a:ext cx="555757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i="1" dirty="0"/>
              <a:t>H2: Self-authenticity would positively (negatively) moderate the impact of psychological proximity on luxury motivations for an authentic luxury (a counterfeit) brand.</a:t>
            </a:r>
            <a:endParaRPr lang="en-US" dirty="0"/>
          </a:p>
        </p:txBody>
      </p:sp>
      <p:sp>
        <p:nvSpPr>
          <p:cNvPr id="20" name="TextBox 7">
            <a:extLst>
              <a:ext uri="{FF2B5EF4-FFF2-40B4-BE49-F238E27FC236}">
                <a16:creationId xmlns:a16="http://schemas.microsoft.com/office/drawing/2014/main" id="{22DA2DB9-367D-46D1-AB5B-07B82FB48CE5}"/>
              </a:ext>
            </a:extLst>
          </p:cNvPr>
          <p:cNvSpPr txBox="1">
            <a:spLocks/>
          </p:cNvSpPr>
          <p:nvPr/>
        </p:nvSpPr>
        <p:spPr>
          <a:xfrm>
            <a:off x="6611532" y="5047961"/>
            <a:ext cx="5119458"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r>
              <a:rPr lang="en-US" i="1" dirty="0"/>
              <a:t>H3: Luxury motivations for an authentic (counterfeit) brand would positively (negatively) influence the intention to purchase authentic luxury products.</a:t>
            </a:r>
            <a:endParaRPr lang="en-US" dirty="0"/>
          </a:p>
        </p:txBody>
      </p:sp>
      <p:graphicFrame>
        <p:nvGraphicFramePr>
          <p:cNvPr id="21" name="Tableau 20"/>
          <p:cNvGraphicFramePr>
            <a:graphicFrameLocks noGrp="1"/>
          </p:cNvGraphicFramePr>
          <p:nvPr>
            <p:extLst>
              <p:ext uri="{D42A27DB-BD31-4B8C-83A1-F6EECF244321}">
                <p14:modId xmlns:p14="http://schemas.microsoft.com/office/powerpoint/2010/main" val="3348090312"/>
              </p:ext>
            </p:extLst>
          </p:nvPr>
        </p:nvGraphicFramePr>
        <p:xfrm>
          <a:off x="3514804" y="1857773"/>
          <a:ext cx="5835816" cy="2805129"/>
        </p:xfrm>
        <a:graphic>
          <a:graphicData uri="http://schemas.openxmlformats.org/drawingml/2006/table">
            <a:tbl>
              <a:tblPr firstRow="1" bandRow="1">
                <a:tableStyleId>{5C22544A-7EE6-4342-B048-85BDC9FD1C3A}</a:tableStyleId>
              </a:tblPr>
              <a:tblGrid>
                <a:gridCol w="938513">
                  <a:extLst>
                    <a:ext uri="{9D8B030D-6E8A-4147-A177-3AD203B41FA5}">
                      <a16:colId xmlns:a16="http://schemas.microsoft.com/office/drawing/2014/main" val="1941872206"/>
                    </a:ext>
                  </a:extLst>
                </a:gridCol>
                <a:gridCol w="1746232">
                  <a:extLst>
                    <a:ext uri="{9D8B030D-6E8A-4147-A177-3AD203B41FA5}">
                      <a16:colId xmlns:a16="http://schemas.microsoft.com/office/drawing/2014/main" val="1870733554"/>
                    </a:ext>
                  </a:extLst>
                </a:gridCol>
                <a:gridCol w="1540702">
                  <a:extLst>
                    <a:ext uri="{9D8B030D-6E8A-4147-A177-3AD203B41FA5}">
                      <a16:colId xmlns:a16="http://schemas.microsoft.com/office/drawing/2014/main" val="376736539"/>
                    </a:ext>
                  </a:extLst>
                </a:gridCol>
                <a:gridCol w="1610369">
                  <a:extLst>
                    <a:ext uri="{9D8B030D-6E8A-4147-A177-3AD203B41FA5}">
                      <a16:colId xmlns:a16="http://schemas.microsoft.com/office/drawing/2014/main" val="947824071"/>
                    </a:ext>
                  </a:extLst>
                </a:gridCol>
              </a:tblGrid>
              <a:tr h="595575">
                <a:tc>
                  <a:txBody>
                    <a:bodyPr/>
                    <a:lstStyle/>
                    <a:p>
                      <a:endParaRPr lang="fr-FR" dirty="0"/>
                    </a:p>
                  </a:txBody>
                  <a:tcPr/>
                </a:tc>
                <a:tc>
                  <a:txBody>
                    <a:bodyPr/>
                    <a:lstStyle/>
                    <a:p>
                      <a:r>
                        <a:rPr lang="fr-FR" dirty="0"/>
                        <a:t>Self-</a:t>
                      </a:r>
                    </a:p>
                    <a:p>
                      <a:r>
                        <a:rPr lang="fr-FR" dirty="0" err="1"/>
                        <a:t>authenticity</a:t>
                      </a:r>
                      <a:endParaRPr lang="fr-FR" dirty="0"/>
                    </a:p>
                  </a:txBody>
                  <a:tcPr/>
                </a:tc>
                <a:tc>
                  <a:txBody>
                    <a:bodyPr/>
                    <a:lstStyle/>
                    <a:p>
                      <a:pPr marL="0" indent="0">
                        <a:buNone/>
                      </a:pPr>
                      <a:r>
                        <a:rPr lang="fr-FR" dirty="0"/>
                        <a:t>Goal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Consumption</a:t>
                      </a:r>
                      <a:endParaRPr lang="fr-FR" dirty="0"/>
                    </a:p>
                  </a:txBody>
                  <a:tcPr/>
                </a:tc>
                <a:extLst>
                  <a:ext uri="{0D108BD9-81ED-4DB2-BD59-A6C34878D82A}">
                    <a16:rowId xmlns:a16="http://schemas.microsoft.com/office/drawing/2014/main" val="833318832"/>
                  </a:ext>
                </a:extLst>
              </a:tr>
              <a:tr h="1159588">
                <a:tc>
                  <a:txBody>
                    <a:bodyPr/>
                    <a:lstStyle/>
                    <a:p>
                      <a:endParaRPr lang="fr-FR" dirty="0"/>
                    </a:p>
                  </a:txBody>
                  <a:tcPr/>
                </a:tc>
                <a:tc>
                  <a:txBody>
                    <a:bodyPr/>
                    <a:lstStyle/>
                    <a:p>
                      <a:r>
                        <a:rPr lang="fr-FR" dirty="0"/>
                        <a:t>High perceptions of self-</a:t>
                      </a:r>
                      <a:r>
                        <a:rPr lang="fr-FR" dirty="0" err="1"/>
                        <a:t>authenticity</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Engage</a:t>
                      </a:r>
                      <a:r>
                        <a:rPr lang="fr-FR" baseline="0" dirty="0"/>
                        <a:t> in </a:t>
                      </a:r>
                      <a:r>
                        <a:rPr lang="fr-FR" baseline="0" dirty="0" err="1"/>
                        <a:t>authenticating</a:t>
                      </a:r>
                      <a:r>
                        <a:rPr lang="fr-FR" baseline="0" dirty="0"/>
                        <a:t> actions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Through</a:t>
                      </a:r>
                      <a:r>
                        <a:rPr lang="fr-FR" dirty="0"/>
                        <a:t> </a:t>
                      </a:r>
                      <a:r>
                        <a:rPr lang="fr-FR" dirty="0" err="1"/>
                        <a:t>genuine</a:t>
                      </a:r>
                      <a:r>
                        <a:rPr lang="fr-FR" dirty="0"/>
                        <a:t> </a:t>
                      </a:r>
                      <a:r>
                        <a:rPr lang="fr-FR" dirty="0" err="1"/>
                        <a:t>luxury</a:t>
                      </a:r>
                      <a:r>
                        <a:rPr lang="fr-FR" dirty="0"/>
                        <a:t> </a:t>
                      </a:r>
                      <a:r>
                        <a:rPr lang="fr-FR" dirty="0" err="1"/>
                        <a:t>consumption</a:t>
                      </a:r>
                      <a:endParaRPr lang="fr-FR" dirty="0"/>
                    </a:p>
                    <a:p>
                      <a:endParaRPr lang="fr-FR" dirty="0"/>
                    </a:p>
                  </a:txBody>
                  <a:tcPr/>
                </a:tc>
                <a:extLst>
                  <a:ext uri="{0D108BD9-81ED-4DB2-BD59-A6C34878D82A}">
                    <a16:rowId xmlns:a16="http://schemas.microsoft.com/office/drawing/2014/main" val="3594653743"/>
                  </a:ext>
                </a:extLst>
              </a:tr>
              <a:tr h="976329">
                <a:tc>
                  <a:txBody>
                    <a:bodyPr/>
                    <a:lstStyle/>
                    <a:p>
                      <a:endParaRPr lang="fr-FR" dirty="0"/>
                    </a:p>
                  </a:txBody>
                  <a:tcPr/>
                </a:tc>
                <a:tc>
                  <a:txBody>
                    <a:bodyPr/>
                    <a:lstStyle/>
                    <a:p>
                      <a:r>
                        <a:rPr lang="fr-FR" dirty="0" err="1"/>
                        <a:t>Low</a:t>
                      </a:r>
                      <a:r>
                        <a:rPr lang="fr-FR" dirty="0"/>
                        <a:t> perceptions of self-</a:t>
                      </a:r>
                      <a:r>
                        <a:rPr lang="fr-FR" dirty="0" err="1"/>
                        <a:t>authenticity</a:t>
                      </a:r>
                      <a:endParaRPr lang="fr-FR" dirty="0"/>
                    </a:p>
                  </a:txBody>
                  <a:tcPr/>
                </a:tc>
                <a:tc>
                  <a:txBody>
                    <a:bodyPr/>
                    <a:lstStyle/>
                    <a:p>
                      <a:r>
                        <a:rPr lang="fr-FR" dirty="0" err="1"/>
                        <a:t>Low</a:t>
                      </a:r>
                      <a:r>
                        <a:rPr lang="fr-FR" dirty="0"/>
                        <a:t> importance to actions</a:t>
                      </a:r>
                    </a:p>
                  </a:txBody>
                  <a:tcPr/>
                </a:tc>
                <a:tc>
                  <a:txBody>
                    <a:bodyPr/>
                    <a:lstStyle/>
                    <a:p>
                      <a:r>
                        <a:rPr lang="fr-FR" dirty="0" err="1"/>
                        <a:t>Indulge</a:t>
                      </a:r>
                      <a:r>
                        <a:rPr lang="fr-FR" dirty="0"/>
                        <a:t> in </a:t>
                      </a:r>
                      <a:r>
                        <a:rPr lang="fr-FR" dirty="0" err="1"/>
                        <a:t>counterfeit</a:t>
                      </a:r>
                      <a:r>
                        <a:rPr lang="fr-FR" dirty="0"/>
                        <a:t> </a:t>
                      </a:r>
                      <a:r>
                        <a:rPr lang="fr-FR" dirty="0" err="1"/>
                        <a:t>consumption</a:t>
                      </a:r>
                      <a:endParaRPr lang="fr-FR" dirty="0"/>
                    </a:p>
                  </a:txBody>
                  <a:tcPr/>
                </a:tc>
                <a:extLst>
                  <a:ext uri="{0D108BD9-81ED-4DB2-BD59-A6C34878D82A}">
                    <a16:rowId xmlns:a16="http://schemas.microsoft.com/office/drawing/2014/main" val="3821576246"/>
                  </a:ext>
                </a:extLst>
              </a:tr>
            </a:tbl>
          </a:graphicData>
        </a:graphic>
      </p:graphicFrame>
      <p:sp>
        <p:nvSpPr>
          <p:cNvPr id="22" name="Flèche vers le haut 21"/>
          <p:cNvSpPr/>
          <p:nvPr/>
        </p:nvSpPr>
        <p:spPr>
          <a:xfrm>
            <a:off x="3655862" y="4240694"/>
            <a:ext cx="785481" cy="120319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63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p:cTn id="10" dur="indefinite"/>
                                        <p:tgtEl>
                                          <p:spTgt spid="3">
                                            <p:txEl>
                                              <p:pRg st="0" end="0"/>
                                            </p:txEl>
                                          </p:spTgt>
                                        </p:tgtEl>
                                        <p:attrNameLst>
                                          <p:attrName>style.opacity</p:attrName>
                                        </p:attrNameLst>
                                      </p:cBhvr>
                                      <p:to>
                                        <p:strVal val="0"/>
                                      </p:to>
                                    </p:set>
                                    <p:animEffect filter="image" prLst="opacity: 0">
                                      <p:cBhvr rctx="IE">
                                        <p:cTn id="11" dur="indefinite"/>
                                        <p:tgtEl>
                                          <p:spTgt spid="3">
                                            <p:txEl>
                                              <p:pRg st="0" end="0"/>
                                            </p:txEl>
                                          </p:spTgt>
                                        </p:tgtEl>
                                      </p:cBhvr>
                                    </p:animEffec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10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1000"/>
                                  </p:stCondLst>
                                  <p:childTnLst>
                                    <p:set>
                                      <p:cBhvr>
                                        <p:cTn id="44" dur="1" fill="hold">
                                          <p:stCondLst>
                                            <p:cond delay="0"/>
                                          </p:stCondLst>
                                        </p:cTn>
                                        <p:tgtEl>
                                          <p:spTgt spid="21"/>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2" nodeType="afterEffect">
                                  <p:stCondLst>
                                    <p:cond delay="1000"/>
                                  </p:stCondLst>
                                  <p:childTnLst>
                                    <p:set>
                                      <p:cBhvr>
                                        <p:cTn id="47" dur="1" fill="hold">
                                          <p:stCondLst>
                                            <p:cond delay="0"/>
                                          </p:stCondLst>
                                        </p:cTn>
                                        <p:tgtEl>
                                          <p:spTgt spid="22"/>
                                        </p:tgtEl>
                                        <p:attrNameLst>
                                          <p:attrName>style.visibility</p:attrName>
                                        </p:attrNameLst>
                                      </p:cBhvr>
                                      <p:to>
                                        <p:strVal val="visible"/>
                                      </p:to>
                                    </p:set>
                                  </p:childTnLst>
                                </p:cTn>
                              </p:par>
                              <p:par>
                                <p:cTn id="48" presetID="42" presetClass="path" presetSubtype="0" accel="50000" decel="50000" fill="hold" grpId="1" nodeType="withEffect">
                                  <p:stCondLst>
                                    <p:cond delay="1000"/>
                                  </p:stCondLst>
                                  <p:childTnLst>
                                    <p:animMotion origin="layout" path="M 1.66667E-6 -4.44444E-6 L -0.00039 -0.24629 " pathEditMode="relative" rAng="0" ptsTypes="AA">
                                      <p:cBhvr>
                                        <p:cTn id="49" dur="2000" fill="hold"/>
                                        <p:tgtEl>
                                          <p:spTgt spid="22"/>
                                        </p:tgtEl>
                                        <p:attrNameLst>
                                          <p:attrName>ppt_x</p:attrName>
                                          <p:attrName>ppt_y</p:attrName>
                                        </p:attrNameLst>
                                      </p:cBhvr>
                                      <p:rCtr x="-26" y="-12315"/>
                                    </p:animMotion>
                                  </p:childTnLst>
                                </p:cTn>
                              </p:par>
                            </p:childTnLst>
                          </p:cTn>
                        </p:par>
                        <p:par>
                          <p:cTn id="50" fill="hold">
                            <p:stCondLst>
                              <p:cond delay="5000"/>
                            </p:stCondLst>
                            <p:childTnLst>
                              <p:par>
                                <p:cTn id="51" presetID="1" presetClass="entr" presetSubtype="0" fill="hold" grpId="0" nodeType="afterEffect">
                                  <p:stCondLst>
                                    <p:cond delay="100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19" grpId="0" animBg="1"/>
      <p:bldP spid="20" grpId="0" animBg="1"/>
      <p:bldP spid="22" grpId="1" animBg="1"/>
      <p:bldP spid="2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Purchase</a:t>
            </a:r>
            <a:r>
              <a:rPr lang="fr-FR" dirty="0"/>
              <a:t> Intentions</a:t>
            </a:r>
          </a:p>
        </p:txBody>
      </p:sp>
      <p:sp>
        <p:nvSpPr>
          <p:cNvPr id="3" name="Espace réservé du contenu 2"/>
          <p:cNvSpPr>
            <a:spLocks noGrp="1"/>
          </p:cNvSpPr>
          <p:nvPr>
            <p:ph idx="1"/>
          </p:nvPr>
        </p:nvSpPr>
        <p:spPr/>
        <p:txBody>
          <a:bodyPr/>
          <a:lstStyle/>
          <a:p>
            <a:r>
              <a:rPr lang="en-US" dirty="0"/>
              <a:t>Social purchase decisions</a:t>
            </a:r>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5" name="Espace réservé du pied de page 4"/>
          <p:cNvSpPr>
            <a:spLocks noGrp="1"/>
          </p:cNvSpPr>
          <p:nvPr>
            <p:ph type="ftr" sz="quarter" idx="11"/>
          </p:nvPr>
        </p:nvSpPr>
        <p:spPr/>
        <p:txBody>
          <a:bodyPr/>
          <a:lstStyle/>
          <a:p>
            <a:r>
              <a:rPr lang="en-US" smtClean="0"/>
              <a:t>Presented by Faheem Ahmed at the 6iCBR, Cancun, Mexico</a:t>
            </a:r>
            <a:endParaRPr lang="en-US" dirty="0"/>
          </a:p>
        </p:txBody>
      </p:sp>
      <p:sp>
        <p:nvSpPr>
          <p:cNvPr id="6" name="Espace réservé du numéro de diapositive 5"/>
          <p:cNvSpPr>
            <a:spLocks noGrp="1"/>
          </p:cNvSpPr>
          <p:nvPr>
            <p:ph type="sldNum" sz="quarter" idx="12"/>
          </p:nvPr>
        </p:nvSpPr>
        <p:spPr/>
        <p:txBody>
          <a:bodyPr/>
          <a:lstStyle/>
          <a:p>
            <a:fld id="{2739A310-557A-409E-B6C7-43EC565E0F3C}" type="slidenum">
              <a:rPr lang="en-US" smtClean="0"/>
              <a:t>6</a:t>
            </a:fld>
            <a:endParaRPr lang="en-US"/>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072" y="2022894"/>
            <a:ext cx="3667638" cy="4333456"/>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9252" y="2614165"/>
            <a:ext cx="5080000" cy="38100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961" y="2488228"/>
            <a:ext cx="6124222" cy="3444875"/>
          </a:xfrm>
          <a:prstGeom prst="rect">
            <a:avLst/>
          </a:prstGeom>
        </p:spPr>
      </p:pic>
      <p:sp>
        <p:nvSpPr>
          <p:cNvPr id="11" name="TextBox 6">
            <a:extLst>
              <a:ext uri="{FF2B5EF4-FFF2-40B4-BE49-F238E27FC236}">
                <a16:creationId xmlns:a16="http://schemas.microsoft.com/office/drawing/2014/main" id="{B8E516AC-1693-4CAC-A111-586C20C346AC}"/>
              </a:ext>
            </a:extLst>
          </p:cNvPr>
          <p:cNvSpPr txBox="1"/>
          <p:nvPr/>
        </p:nvSpPr>
        <p:spPr>
          <a:xfrm>
            <a:off x="1327022" y="2772358"/>
            <a:ext cx="350155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i="1" dirty="0"/>
              <a:t>H4: Self-consciousness would positively influence the </a:t>
            </a:r>
            <a:r>
              <a:rPr lang="en-US" b="1" i="1" u="sng" dirty="0"/>
              <a:t>motivations</a:t>
            </a:r>
            <a:r>
              <a:rPr lang="en-US" i="1" dirty="0"/>
              <a:t> for: a) authentic, and b) counterfeit, luxury brands.</a:t>
            </a:r>
            <a:endParaRPr lang="en-US" dirty="0"/>
          </a:p>
        </p:txBody>
      </p:sp>
      <p:sp>
        <p:nvSpPr>
          <p:cNvPr id="12" name="TextBox 7">
            <a:extLst>
              <a:ext uri="{FF2B5EF4-FFF2-40B4-BE49-F238E27FC236}">
                <a16:creationId xmlns:a16="http://schemas.microsoft.com/office/drawing/2014/main" id="{14DD3BDF-2BDE-4B73-8756-96A6BC127A86}"/>
              </a:ext>
            </a:extLst>
          </p:cNvPr>
          <p:cNvSpPr txBox="1"/>
          <p:nvPr/>
        </p:nvSpPr>
        <p:spPr>
          <a:xfrm>
            <a:off x="1148268" y="4221740"/>
            <a:ext cx="3892554"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i="1" dirty="0"/>
              <a:t>H5: Self-consciousness would: a) positively influence the </a:t>
            </a:r>
            <a:r>
              <a:rPr lang="en-US" b="1" i="1" u="sng" dirty="0"/>
              <a:t>intention to purchase</a:t>
            </a:r>
            <a:r>
              <a:rPr lang="en-US" i="1" dirty="0"/>
              <a:t>: a) authentic, and b) counterfeit, luxury brands.</a:t>
            </a:r>
            <a:endParaRPr lang="en-US" dirty="0"/>
          </a:p>
        </p:txBody>
      </p:sp>
      <p:sp>
        <p:nvSpPr>
          <p:cNvPr id="13" name="TextBox 6">
            <a:extLst>
              <a:ext uri="{FF2B5EF4-FFF2-40B4-BE49-F238E27FC236}">
                <a16:creationId xmlns:a16="http://schemas.microsoft.com/office/drawing/2014/main" id="{3088271D-C643-46A3-BFF7-93C51B7219F7}"/>
              </a:ext>
            </a:extLst>
          </p:cNvPr>
          <p:cNvSpPr txBox="1"/>
          <p:nvPr/>
        </p:nvSpPr>
        <p:spPr>
          <a:xfrm>
            <a:off x="946523" y="3924430"/>
            <a:ext cx="4109868"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i="1" dirty="0"/>
              <a:t>H6: Shame arising for a counterfeit luxury purchase would positively influence future purchase intentions for authentic luxury.</a:t>
            </a:r>
            <a:endParaRPr lang="en-US" dirty="0"/>
          </a:p>
        </p:txBody>
      </p:sp>
    </p:spTree>
    <p:extLst>
      <p:ext uri="{BB962C8B-B14F-4D97-AF65-F5344CB8AC3E}">
        <p14:creationId xmlns:p14="http://schemas.microsoft.com/office/powerpoint/2010/main" val="26486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0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100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200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1" grpId="1" animBg="1"/>
      <p:bldP spid="12" grpId="0" animBg="1"/>
      <p:bldP spid="12"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2408" y="731517"/>
            <a:ext cx="8181392" cy="968171"/>
          </a:xfrm>
        </p:spPr>
        <p:txBody>
          <a:bodyPr>
            <a:normAutofit fontScale="90000"/>
          </a:bodyPr>
          <a:lstStyle/>
          <a:p>
            <a:r>
              <a:rPr lang="en-US" dirty="0"/>
              <a:t>Research causal model and hypotheses</a:t>
            </a:r>
            <a:endParaRPr lang="fr-FR" dirty="0"/>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6" name="Espace réservé du numéro de diapositive 5"/>
          <p:cNvSpPr>
            <a:spLocks noGrp="1"/>
          </p:cNvSpPr>
          <p:nvPr>
            <p:ph type="sldNum" sz="quarter" idx="12"/>
          </p:nvPr>
        </p:nvSpPr>
        <p:spPr/>
        <p:txBody>
          <a:bodyPr/>
          <a:lstStyle/>
          <a:p>
            <a:fld id="{2739A310-557A-409E-B6C7-43EC565E0F3C}" type="slidenum">
              <a:rPr lang="en-US" smtClean="0">
                <a:solidFill>
                  <a:schemeClr val="tx1"/>
                </a:solidFill>
              </a:rPr>
              <a:t>7</a:t>
            </a:fld>
            <a:endParaRPr lang="en-US" dirty="0">
              <a:solidFill>
                <a:schemeClr val="tx1"/>
              </a:solidFill>
            </a:endParaRPr>
          </a:p>
        </p:txBody>
      </p:sp>
      <p:pic>
        <p:nvPicPr>
          <p:cNvPr id="7" name="Espace réservé du contenu 6"/>
          <p:cNvPicPr>
            <a:picLocks noGrp="1"/>
          </p:cNvPicPr>
          <p:nvPr>
            <p:ph idx="1"/>
          </p:nvPr>
        </p:nvPicPr>
        <p:blipFill rotWithShape="1">
          <a:blip r:embed="rId2">
            <a:extLst>
              <a:ext uri="{28A0092B-C50C-407E-A947-70E740481C1C}">
                <a14:useLocalDpi xmlns:a14="http://schemas.microsoft.com/office/drawing/2010/main" val="0"/>
              </a:ext>
            </a:extLst>
          </a:blip>
          <a:srcRect l="3303" t="28257" r="28276" b="22915"/>
          <a:stretch/>
        </p:blipFill>
        <p:spPr bwMode="auto">
          <a:xfrm>
            <a:off x="1326776" y="1972234"/>
            <a:ext cx="9861177" cy="4123765"/>
          </a:xfrm>
          <a:prstGeom prst="rect">
            <a:avLst/>
          </a:prstGeom>
          <a:ln>
            <a:noFill/>
          </a:ln>
          <a:extLst>
            <a:ext uri="{53640926-AAD7-44D8-BBD7-CCE9431645EC}">
              <a14:shadowObscured xmlns:a14="http://schemas.microsoft.com/office/drawing/2010/main"/>
            </a:ext>
          </a:extLst>
        </p:spPr>
      </p:pic>
      <p:sp>
        <p:nvSpPr>
          <p:cNvPr id="3" name="Espace réservé du pied de page 2"/>
          <p:cNvSpPr>
            <a:spLocks noGrp="1"/>
          </p:cNvSpPr>
          <p:nvPr>
            <p:ph type="ftr" sz="quarter" idx="11"/>
          </p:nvPr>
        </p:nvSpPr>
        <p:spPr/>
        <p:txBody>
          <a:bodyPr/>
          <a:lstStyle/>
          <a:p>
            <a:r>
              <a:rPr lang="en-US" smtClean="0"/>
              <a:t>Presented by Faheem Ahmed at the 6iCBR, Cancun, Mexico</a:t>
            </a:r>
            <a:endParaRPr lang="en-US" dirty="0"/>
          </a:p>
        </p:txBody>
      </p:sp>
    </p:spTree>
    <p:extLst>
      <p:ext uri="{BB962C8B-B14F-4D97-AF65-F5344CB8AC3E}">
        <p14:creationId xmlns:p14="http://schemas.microsoft.com/office/powerpoint/2010/main" val="6404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Methodology</a:t>
            </a:r>
            <a:r>
              <a:rPr lang="fr-FR" dirty="0"/>
              <a:t> </a:t>
            </a:r>
          </a:p>
        </p:txBody>
      </p:sp>
      <p:sp>
        <p:nvSpPr>
          <p:cNvPr id="3" name="Espace réservé du contenu 2"/>
          <p:cNvSpPr>
            <a:spLocks noGrp="1"/>
          </p:cNvSpPr>
          <p:nvPr>
            <p:ph idx="1"/>
          </p:nvPr>
        </p:nvSpPr>
        <p:spPr/>
        <p:txBody>
          <a:bodyPr>
            <a:normAutofit fontScale="77500" lnSpcReduction="20000"/>
          </a:bodyPr>
          <a:lstStyle/>
          <a:p>
            <a:r>
              <a:rPr lang="fr-FR" dirty="0"/>
              <a:t>Online questionnaire, </a:t>
            </a:r>
            <a:r>
              <a:rPr lang="fr-FR" dirty="0" err="1"/>
              <a:t>recuitment</a:t>
            </a:r>
            <a:r>
              <a:rPr lang="fr-FR" dirty="0"/>
              <a:t> </a:t>
            </a:r>
            <a:r>
              <a:rPr lang="fr-FR" dirty="0" err="1"/>
              <a:t>through</a:t>
            </a:r>
            <a:r>
              <a:rPr lang="fr-FR" dirty="0"/>
              <a:t> </a:t>
            </a:r>
            <a:r>
              <a:rPr lang="fr-FR" dirty="0" err="1"/>
              <a:t>snowball</a:t>
            </a:r>
            <a:r>
              <a:rPr lang="fr-FR" dirty="0"/>
              <a:t> </a:t>
            </a:r>
            <a:r>
              <a:rPr lang="fr-FR" dirty="0" err="1"/>
              <a:t>method</a:t>
            </a:r>
            <a:endParaRPr lang="fr-FR" dirty="0"/>
          </a:p>
          <a:p>
            <a:r>
              <a:rPr lang="fr-FR" dirty="0" err="1"/>
              <a:t>Selection</a:t>
            </a:r>
            <a:r>
              <a:rPr lang="fr-FR" dirty="0"/>
              <a:t> of a </a:t>
            </a:r>
            <a:r>
              <a:rPr lang="fr-FR" dirty="0" err="1"/>
              <a:t>well-known</a:t>
            </a:r>
            <a:r>
              <a:rPr lang="fr-FR" dirty="0"/>
              <a:t>, uni-</a:t>
            </a:r>
            <a:r>
              <a:rPr lang="fr-FR" dirty="0" err="1"/>
              <a:t>sex</a:t>
            </a:r>
            <a:r>
              <a:rPr lang="fr-FR" dirty="0"/>
              <a:t>, </a:t>
            </a:r>
            <a:r>
              <a:rPr lang="fr-FR" dirty="0" err="1"/>
              <a:t>luxury</a:t>
            </a:r>
            <a:r>
              <a:rPr lang="fr-FR" dirty="0"/>
              <a:t> brand (</a:t>
            </a:r>
            <a:r>
              <a:rPr lang="fr-FR" b="1" i="1" dirty="0"/>
              <a:t>Rolex </a:t>
            </a:r>
            <a:r>
              <a:rPr lang="fr-FR" b="1" i="1" dirty="0" err="1"/>
              <a:t>wristwatches</a:t>
            </a:r>
            <a:r>
              <a:rPr lang="fr-FR" dirty="0"/>
              <a:t>)</a:t>
            </a:r>
          </a:p>
          <a:p>
            <a:r>
              <a:rPr lang="fr-FR" dirty="0"/>
              <a:t>2 (</a:t>
            </a:r>
            <a:r>
              <a:rPr lang="fr-FR" dirty="0" err="1"/>
              <a:t>psychological</a:t>
            </a:r>
            <a:r>
              <a:rPr lang="fr-FR" dirty="0"/>
              <a:t> </a:t>
            </a:r>
            <a:r>
              <a:rPr lang="fr-FR" dirty="0" err="1"/>
              <a:t>proximity</a:t>
            </a:r>
            <a:r>
              <a:rPr lang="fr-FR" dirty="0"/>
              <a:t>: </a:t>
            </a:r>
            <a:r>
              <a:rPr lang="fr-FR" dirty="0" err="1"/>
              <a:t>near</a:t>
            </a:r>
            <a:r>
              <a:rPr lang="fr-FR" dirty="0"/>
              <a:t> vs. far) x 2 (</a:t>
            </a:r>
            <a:r>
              <a:rPr lang="fr-FR" dirty="0" err="1"/>
              <a:t>luxury</a:t>
            </a:r>
            <a:r>
              <a:rPr lang="fr-FR" dirty="0"/>
              <a:t> brand: </a:t>
            </a:r>
            <a:r>
              <a:rPr lang="fr-FR" dirty="0" err="1"/>
              <a:t>authentic</a:t>
            </a:r>
            <a:r>
              <a:rPr lang="fr-FR" dirty="0"/>
              <a:t> vs. </a:t>
            </a:r>
            <a:r>
              <a:rPr lang="fr-FR" dirty="0" err="1"/>
              <a:t>counterfeit</a:t>
            </a:r>
            <a:r>
              <a:rPr lang="fr-FR" dirty="0"/>
              <a:t>) </a:t>
            </a:r>
            <a:r>
              <a:rPr lang="fr-FR" dirty="0" err="1"/>
              <a:t>experiment</a:t>
            </a:r>
            <a:r>
              <a:rPr lang="fr-FR" dirty="0"/>
              <a:t> design</a:t>
            </a:r>
          </a:p>
          <a:p>
            <a:r>
              <a:rPr lang="fr-FR" dirty="0" smtClean="0"/>
              <a:t>Visual and </a:t>
            </a:r>
            <a:r>
              <a:rPr lang="fr-FR" dirty="0" err="1" smtClean="0"/>
              <a:t>textual</a:t>
            </a:r>
            <a:r>
              <a:rPr lang="fr-FR" dirty="0" smtClean="0"/>
              <a:t> manipulations for the four conditions </a:t>
            </a:r>
          </a:p>
          <a:p>
            <a:r>
              <a:rPr lang="fr-FR" dirty="0" err="1" smtClean="0"/>
              <a:t>Successful</a:t>
            </a:r>
            <a:r>
              <a:rPr lang="fr-FR" dirty="0" smtClean="0"/>
              <a:t> </a:t>
            </a:r>
            <a:r>
              <a:rPr lang="fr-FR" dirty="0"/>
              <a:t>manipulation checks for </a:t>
            </a:r>
            <a:r>
              <a:rPr lang="fr-FR" dirty="0" err="1"/>
              <a:t>counterfeit</a:t>
            </a:r>
            <a:r>
              <a:rPr lang="fr-FR" dirty="0"/>
              <a:t> and </a:t>
            </a:r>
            <a:r>
              <a:rPr lang="fr-FR" dirty="0" err="1"/>
              <a:t>authentic</a:t>
            </a:r>
            <a:r>
              <a:rPr lang="fr-FR" dirty="0"/>
              <a:t> </a:t>
            </a:r>
            <a:r>
              <a:rPr lang="fr-FR" dirty="0" err="1"/>
              <a:t>luxury</a:t>
            </a:r>
            <a:r>
              <a:rPr lang="fr-FR" dirty="0"/>
              <a:t> conditions</a:t>
            </a:r>
          </a:p>
          <a:p>
            <a:r>
              <a:rPr lang="fr-FR" dirty="0" err="1"/>
              <a:t>Frequent</a:t>
            </a:r>
            <a:r>
              <a:rPr lang="fr-FR" dirty="0"/>
              <a:t> </a:t>
            </a:r>
            <a:r>
              <a:rPr lang="fr-FR" dirty="0" err="1"/>
              <a:t>users</a:t>
            </a:r>
            <a:r>
              <a:rPr lang="fr-FR" dirty="0"/>
              <a:t> of </a:t>
            </a:r>
            <a:r>
              <a:rPr lang="fr-FR" dirty="0" err="1"/>
              <a:t>wristwatches</a:t>
            </a:r>
            <a:r>
              <a:rPr lang="fr-FR" dirty="0"/>
              <a:t>, </a:t>
            </a:r>
            <a:r>
              <a:rPr lang="fr-FR" dirty="0" err="1"/>
              <a:t>with</a:t>
            </a:r>
            <a:r>
              <a:rPr lang="fr-FR" dirty="0"/>
              <a:t> high </a:t>
            </a:r>
            <a:r>
              <a:rPr lang="fr-FR" dirty="0" err="1"/>
              <a:t>recall</a:t>
            </a:r>
            <a:r>
              <a:rPr lang="fr-FR" dirty="0"/>
              <a:t> and </a:t>
            </a:r>
            <a:r>
              <a:rPr lang="fr-FR" dirty="0" err="1"/>
              <a:t>familiarity</a:t>
            </a:r>
            <a:r>
              <a:rPr lang="fr-FR" dirty="0"/>
              <a:t> </a:t>
            </a:r>
            <a:r>
              <a:rPr lang="fr-FR" dirty="0" err="1"/>
              <a:t>with</a:t>
            </a:r>
            <a:r>
              <a:rPr lang="fr-FR" dirty="0"/>
              <a:t> the Rolex </a:t>
            </a:r>
            <a:r>
              <a:rPr lang="fr-FR" dirty="0" smtClean="0"/>
              <a:t>brand</a:t>
            </a:r>
            <a:endParaRPr lang="fr-FR" dirty="0"/>
          </a:p>
        </p:txBody>
      </p:sp>
      <p:sp>
        <p:nvSpPr>
          <p:cNvPr id="4" name="Espace réservé de la date 3"/>
          <p:cNvSpPr>
            <a:spLocks noGrp="1"/>
          </p:cNvSpPr>
          <p:nvPr>
            <p:ph type="dt" sz="half" idx="10"/>
          </p:nvPr>
        </p:nvSpPr>
        <p:spPr/>
        <p:txBody>
          <a:bodyPr/>
          <a:lstStyle/>
          <a:p>
            <a:r>
              <a:rPr lang="fr-FR" smtClean="0"/>
              <a:t>19 May 2019</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solidFill>
                  <a:schemeClr val="tx1"/>
                </a:solidFill>
              </a:rPr>
              <a:t>8</a:t>
            </a:fld>
            <a:endParaRPr lang="en-US" dirty="0">
              <a:solidFill>
                <a:schemeClr val="tx1"/>
              </a:solidFill>
            </a:endParaRPr>
          </a:p>
        </p:txBody>
      </p:sp>
      <p:sp>
        <p:nvSpPr>
          <p:cNvPr id="7" name="Espace réservé du pied de page 6"/>
          <p:cNvSpPr>
            <a:spLocks noGrp="1"/>
          </p:cNvSpPr>
          <p:nvPr>
            <p:ph type="ftr" sz="quarter" idx="11"/>
          </p:nvPr>
        </p:nvSpPr>
        <p:spPr/>
        <p:txBody>
          <a:bodyPr/>
          <a:lstStyle/>
          <a:p>
            <a:r>
              <a:rPr lang="en-US" smtClean="0"/>
              <a:t>Presented by Faheem Ahmed at the 6iCBR, Cancun, Mexico</a:t>
            </a:r>
            <a:endParaRPr lang="en-US" dirty="0"/>
          </a:p>
        </p:txBody>
      </p:sp>
      <p:graphicFrame>
        <p:nvGraphicFramePr>
          <p:cNvPr id="5" name="Table 4">
            <a:extLst>
              <a:ext uri="{FF2B5EF4-FFF2-40B4-BE49-F238E27FC236}">
                <a16:creationId xmlns:a16="http://schemas.microsoft.com/office/drawing/2014/main" id="{074248F2-48A7-4685-A7FC-3E74EEE55378}"/>
              </a:ext>
            </a:extLst>
          </p:cNvPr>
          <p:cNvGraphicFramePr>
            <a:graphicFrameLocks noGrp="1"/>
          </p:cNvGraphicFramePr>
          <p:nvPr>
            <p:extLst>
              <p:ext uri="{D42A27DB-BD31-4B8C-83A1-F6EECF244321}">
                <p14:modId xmlns:p14="http://schemas.microsoft.com/office/powerpoint/2010/main" val="1585431954"/>
              </p:ext>
            </p:extLst>
          </p:nvPr>
        </p:nvGraphicFramePr>
        <p:xfrm>
          <a:off x="1778343" y="3076228"/>
          <a:ext cx="7943838" cy="3100735"/>
        </p:xfrm>
        <a:graphic>
          <a:graphicData uri="http://schemas.openxmlformats.org/drawingml/2006/table">
            <a:tbl>
              <a:tblPr firstRow="1" bandRow="1">
                <a:tableStyleId>{5C22544A-7EE6-4342-B048-85BDC9FD1C3A}</a:tableStyleId>
              </a:tblPr>
              <a:tblGrid>
                <a:gridCol w="2558678">
                  <a:extLst>
                    <a:ext uri="{9D8B030D-6E8A-4147-A177-3AD203B41FA5}">
                      <a16:colId xmlns:a16="http://schemas.microsoft.com/office/drawing/2014/main" val="4260385957"/>
                    </a:ext>
                  </a:extLst>
                </a:gridCol>
                <a:gridCol w="5385160">
                  <a:extLst>
                    <a:ext uri="{9D8B030D-6E8A-4147-A177-3AD203B41FA5}">
                      <a16:colId xmlns:a16="http://schemas.microsoft.com/office/drawing/2014/main" val="1806326165"/>
                    </a:ext>
                  </a:extLst>
                </a:gridCol>
              </a:tblGrid>
              <a:tr h="620147">
                <a:tc>
                  <a:txBody>
                    <a:bodyPr/>
                    <a:lstStyle/>
                    <a:p>
                      <a:r>
                        <a:rPr lang="en-US" dirty="0"/>
                        <a:t>Demographics</a:t>
                      </a:r>
                    </a:p>
                  </a:txBody>
                  <a:tcPr/>
                </a:tc>
                <a:tc>
                  <a:txBody>
                    <a:bodyPr/>
                    <a:lstStyle/>
                    <a:p>
                      <a:endParaRPr lang="en-US" dirty="0"/>
                    </a:p>
                  </a:txBody>
                  <a:tcPr/>
                </a:tc>
                <a:extLst>
                  <a:ext uri="{0D108BD9-81ED-4DB2-BD59-A6C34878D82A}">
                    <a16:rowId xmlns:a16="http://schemas.microsoft.com/office/drawing/2014/main" val="2367074594"/>
                  </a:ext>
                </a:extLst>
              </a:tr>
              <a:tr h="620147">
                <a:tc>
                  <a:txBody>
                    <a:bodyPr/>
                    <a:lstStyle/>
                    <a:p>
                      <a:r>
                        <a:rPr lang="en-US" dirty="0"/>
                        <a:t>Sample</a:t>
                      </a:r>
                    </a:p>
                  </a:txBody>
                  <a:tcPr/>
                </a:tc>
                <a:tc>
                  <a:txBody>
                    <a:bodyPr/>
                    <a:lstStyle/>
                    <a:p>
                      <a:r>
                        <a:rPr lang="en-US" dirty="0"/>
                        <a:t>150 respondents from Asia, Europe</a:t>
                      </a:r>
                    </a:p>
                  </a:txBody>
                  <a:tcPr/>
                </a:tc>
                <a:extLst>
                  <a:ext uri="{0D108BD9-81ED-4DB2-BD59-A6C34878D82A}">
                    <a16:rowId xmlns:a16="http://schemas.microsoft.com/office/drawing/2014/main" val="2295604638"/>
                  </a:ext>
                </a:extLst>
              </a:tr>
              <a:tr h="620147">
                <a:tc>
                  <a:txBody>
                    <a:bodyPr/>
                    <a:lstStyle/>
                    <a:p>
                      <a:r>
                        <a:rPr lang="en-US" dirty="0"/>
                        <a:t>Gender </a:t>
                      </a:r>
                    </a:p>
                  </a:txBody>
                  <a:tcPr/>
                </a:tc>
                <a:tc>
                  <a:txBody>
                    <a:bodyPr/>
                    <a:lstStyle/>
                    <a:p>
                      <a:r>
                        <a:rPr lang="en-US" dirty="0"/>
                        <a:t>48% females</a:t>
                      </a:r>
                    </a:p>
                  </a:txBody>
                  <a:tcPr/>
                </a:tc>
                <a:extLst>
                  <a:ext uri="{0D108BD9-81ED-4DB2-BD59-A6C34878D82A}">
                    <a16:rowId xmlns:a16="http://schemas.microsoft.com/office/drawing/2014/main" val="192378571"/>
                  </a:ext>
                </a:extLst>
              </a:tr>
              <a:tr h="620147">
                <a:tc>
                  <a:txBody>
                    <a:bodyPr/>
                    <a:lstStyle/>
                    <a:p>
                      <a:r>
                        <a:rPr lang="en-US" dirty="0"/>
                        <a:t>Education</a:t>
                      </a:r>
                    </a:p>
                  </a:txBody>
                  <a:tcPr/>
                </a:tc>
                <a:tc>
                  <a:txBody>
                    <a:bodyPr/>
                    <a:lstStyle/>
                    <a:p>
                      <a:r>
                        <a:rPr lang="en-US" dirty="0"/>
                        <a:t>96% with a Bachelor’s or higher qualification</a:t>
                      </a:r>
                    </a:p>
                  </a:txBody>
                  <a:tcPr/>
                </a:tc>
                <a:extLst>
                  <a:ext uri="{0D108BD9-81ED-4DB2-BD59-A6C34878D82A}">
                    <a16:rowId xmlns:a16="http://schemas.microsoft.com/office/drawing/2014/main" val="566510843"/>
                  </a:ext>
                </a:extLst>
              </a:tr>
              <a:tr h="620147">
                <a:tc>
                  <a:txBody>
                    <a:bodyPr/>
                    <a:lstStyle/>
                    <a:p>
                      <a:r>
                        <a:rPr lang="en-US" dirty="0"/>
                        <a:t>Income</a:t>
                      </a:r>
                    </a:p>
                  </a:txBody>
                  <a:tcPr/>
                </a:tc>
                <a:tc>
                  <a:txBody>
                    <a:bodyPr/>
                    <a:lstStyle/>
                    <a:p>
                      <a:r>
                        <a:rPr lang="en-US" dirty="0"/>
                        <a:t>52% earning more than $ 3,000 / month</a:t>
                      </a:r>
                    </a:p>
                  </a:txBody>
                  <a:tcPr/>
                </a:tc>
                <a:extLst>
                  <a:ext uri="{0D108BD9-81ED-4DB2-BD59-A6C34878D82A}">
                    <a16:rowId xmlns:a16="http://schemas.microsoft.com/office/drawing/2014/main" val="1618956709"/>
                  </a:ext>
                </a:extLst>
              </a:tr>
            </a:tbl>
          </a:graphicData>
        </a:graphic>
      </p:graphicFrame>
    </p:spTree>
    <p:extLst>
      <p:ext uri="{BB962C8B-B14F-4D97-AF65-F5344CB8AC3E}">
        <p14:creationId xmlns:p14="http://schemas.microsoft.com/office/powerpoint/2010/main" val="5384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100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CB01-DA07-4A54-8971-5067C949F458}"/>
              </a:ext>
            </a:extLst>
          </p:cNvPr>
          <p:cNvSpPr>
            <a:spLocks noGrp="1"/>
          </p:cNvSpPr>
          <p:nvPr>
            <p:ph type="title"/>
          </p:nvPr>
        </p:nvSpPr>
        <p:spPr/>
        <p:txBody>
          <a:bodyPr/>
          <a:lstStyle/>
          <a:p>
            <a:r>
              <a:rPr lang="en-US" dirty="0"/>
              <a:t>Main Results </a:t>
            </a:r>
          </a:p>
        </p:txBody>
      </p:sp>
      <p:sp>
        <p:nvSpPr>
          <p:cNvPr id="12" name="Content Placeholder 11">
            <a:extLst>
              <a:ext uri="{FF2B5EF4-FFF2-40B4-BE49-F238E27FC236}">
                <a16:creationId xmlns:a16="http://schemas.microsoft.com/office/drawing/2014/main" id="{C2F49727-E6A1-4678-AA6B-0DCAE0F1B8A2}"/>
              </a:ext>
            </a:extLst>
          </p:cNvPr>
          <p:cNvSpPr>
            <a:spLocks noGrp="1"/>
          </p:cNvSpPr>
          <p:nvPr>
            <p:ph idx="1"/>
          </p:nvPr>
        </p:nvSpPr>
        <p:spPr>
          <a:xfrm>
            <a:off x="838200" y="1618702"/>
            <a:ext cx="10515600" cy="4351338"/>
          </a:xfrm>
        </p:spPr>
        <p:txBody>
          <a:bodyPr>
            <a:normAutofit fontScale="70000" lnSpcReduction="20000"/>
          </a:bodyPr>
          <a:lstStyle/>
          <a:p>
            <a:r>
              <a:rPr lang="en-US" dirty="0"/>
              <a:t>Model fit values of </a:t>
            </a:r>
            <a:r>
              <a:rPr lang="en-US" dirty="0" err="1"/>
              <a:t>GoF</a:t>
            </a:r>
            <a:r>
              <a:rPr lang="en-US" dirty="0"/>
              <a:t> (authentic: 0.674; counterfeit: 0.615) and SRMR (authentic: .078; counterfeit: .083) </a:t>
            </a:r>
            <a:r>
              <a:rPr lang="en-US" dirty="0" err="1"/>
              <a:t>withinecommended</a:t>
            </a:r>
            <a:r>
              <a:rPr lang="en-US" dirty="0"/>
              <a:t> thresholds</a:t>
            </a:r>
          </a:p>
          <a:p>
            <a:r>
              <a:rPr lang="en-US" dirty="0"/>
              <a:t>Reliability (Cronbach </a:t>
            </a:r>
            <a:r>
              <a:rPr lang="el-GR" dirty="0"/>
              <a:t>α</a:t>
            </a:r>
            <a:r>
              <a:rPr lang="en-US" dirty="0"/>
              <a:t>) &gt; 0.7 and convergent validity (AVE) &gt; 0.5 for first- and second-order constructs</a:t>
            </a:r>
          </a:p>
          <a:p>
            <a:r>
              <a:rPr lang="en-US" dirty="0"/>
              <a:t>Bootstrapping approach with 5,000 replications showed </a:t>
            </a:r>
            <a:r>
              <a:rPr lang="en-US" b="1" i="1" dirty="0"/>
              <a:t>all paths to be statistically significant</a:t>
            </a:r>
          </a:p>
          <a:p>
            <a:r>
              <a:rPr lang="en-US" b="1" i="1" dirty="0"/>
              <a:t>H1, H4, H5, H6 validated</a:t>
            </a:r>
          </a:p>
          <a:p>
            <a:r>
              <a:rPr lang="en-US" b="1" i="1" dirty="0"/>
              <a:t>H2, H3 partially validated &amp; opposite effect of H5 for </a:t>
            </a:r>
            <a:r>
              <a:rPr lang="en-US" b="1" i="1" u="sng" dirty="0"/>
              <a:t>authentic luxury store</a:t>
            </a:r>
          </a:p>
          <a:p>
            <a:r>
              <a:rPr lang="en-US" dirty="0"/>
              <a:t>Huge proportion of respondents were convinced to replace their current watch with a genuine watch (98%)</a:t>
            </a:r>
          </a:p>
        </p:txBody>
      </p:sp>
      <p:sp>
        <p:nvSpPr>
          <p:cNvPr id="4" name="Date Placeholder 3">
            <a:extLst>
              <a:ext uri="{FF2B5EF4-FFF2-40B4-BE49-F238E27FC236}">
                <a16:creationId xmlns:a16="http://schemas.microsoft.com/office/drawing/2014/main" id="{69F001CA-DC58-4D51-8EC9-384D422964EC}"/>
              </a:ext>
            </a:extLst>
          </p:cNvPr>
          <p:cNvSpPr>
            <a:spLocks noGrp="1"/>
          </p:cNvSpPr>
          <p:nvPr>
            <p:ph type="dt" sz="half" idx="10"/>
          </p:nvPr>
        </p:nvSpPr>
        <p:spPr/>
        <p:txBody>
          <a:bodyPr/>
          <a:lstStyle/>
          <a:p>
            <a:r>
              <a:rPr lang="fr-FR" smtClean="0"/>
              <a:t>19 May 2019</a:t>
            </a:r>
            <a:endParaRPr lang="en-US" dirty="0"/>
          </a:p>
        </p:txBody>
      </p:sp>
      <p:sp>
        <p:nvSpPr>
          <p:cNvPr id="6" name="Slide Number Placeholder 5">
            <a:extLst>
              <a:ext uri="{FF2B5EF4-FFF2-40B4-BE49-F238E27FC236}">
                <a16:creationId xmlns:a16="http://schemas.microsoft.com/office/drawing/2014/main" id="{493D79C4-2151-4E82-ACEC-F3931E4C16CB}"/>
              </a:ext>
            </a:extLst>
          </p:cNvPr>
          <p:cNvSpPr>
            <a:spLocks noGrp="1"/>
          </p:cNvSpPr>
          <p:nvPr>
            <p:ph type="sldNum" sz="quarter" idx="12"/>
          </p:nvPr>
        </p:nvSpPr>
        <p:spPr/>
        <p:txBody>
          <a:bodyPr/>
          <a:lstStyle/>
          <a:p>
            <a:fld id="{6D22F896-40B5-4ADD-8801-0D06FADFA095}" type="slidenum">
              <a:rPr lang="en-US" smtClean="0">
                <a:solidFill>
                  <a:schemeClr val="tx1"/>
                </a:solidFill>
              </a:rPr>
              <a:t>9</a:t>
            </a:fld>
            <a:endParaRPr lang="en-US" dirty="0">
              <a:solidFill>
                <a:schemeClr val="tx1"/>
              </a:solidFill>
            </a:endParaRPr>
          </a:p>
        </p:txBody>
      </p:sp>
      <p:sp>
        <p:nvSpPr>
          <p:cNvPr id="3" name="Espace réservé du pied de page 2"/>
          <p:cNvSpPr>
            <a:spLocks noGrp="1"/>
          </p:cNvSpPr>
          <p:nvPr>
            <p:ph type="ftr" sz="quarter" idx="11"/>
          </p:nvPr>
        </p:nvSpPr>
        <p:spPr/>
        <p:txBody>
          <a:bodyPr/>
          <a:lstStyle/>
          <a:p>
            <a:r>
              <a:rPr lang="en-US" smtClean="0"/>
              <a:t>Presented by Faheem Ahmed at the 6iCBR, Cancun, Mexico</a:t>
            </a:r>
            <a:endParaRPr lang="en-US" dirty="0"/>
          </a:p>
        </p:txBody>
      </p:sp>
    </p:spTree>
    <p:extLst>
      <p:ext uri="{BB962C8B-B14F-4D97-AF65-F5344CB8AC3E}">
        <p14:creationId xmlns:p14="http://schemas.microsoft.com/office/powerpoint/2010/main" val="3918408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2113</Words>
  <Application>Microsoft Office PowerPoint</Application>
  <PresentationFormat>Grand écran</PresentationFormat>
  <Paragraphs>228</Paragraphs>
  <Slides>14</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Bookman Old Style</vt:lpstr>
      <vt:lpstr>Calibri</vt:lpstr>
      <vt:lpstr>Calibri Light</vt:lpstr>
      <vt:lpstr>Century Gothic</vt:lpstr>
      <vt:lpstr>Office Theme</vt:lpstr>
      <vt:lpstr> The Impact of Psychological Distance for  Hedonic Luxury Pursuits</vt:lpstr>
      <vt:lpstr>Stats 101</vt:lpstr>
      <vt:lpstr>Research objectives</vt:lpstr>
      <vt:lpstr>Proximity to Brands?</vt:lpstr>
      <vt:lpstr>Are you Fakin’ it?</vt:lpstr>
      <vt:lpstr>Purchase Intentions</vt:lpstr>
      <vt:lpstr>Research causal model and hypotheses</vt:lpstr>
      <vt:lpstr>Methodology </vt:lpstr>
      <vt:lpstr>Main Results </vt:lpstr>
      <vt:lpstr>Synthesis of results</vt:lpstr>
      <vt:lpstr>Research contributions</vt:lpstr>
      <vt:lpstr>Limits can be delimited</vt:lpstr>
      <vt:lpstr>Conclusion</vt:lpstr>
      <vt:lpstr> THANKS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Psychological Distance for  Hedonic Luxury Pursuits</dc:title>
  <dc:creator>Faheem Ahmed</dc:creator>
  <cp:lastModifiedBy>Faheem Ahmed</cp:lastModifiedBy>
  <cp:revision>69</cp:revision>
  <dcterms:created xsi:type="dcterms:W3CDTF">2019-05-05T21:02:37Z</dcterms:created>
  <dcterms:modified xsi:type="dcterms:W3CDTF">2019-05-12T11:55:16Z</dcterms:modified>
</cp:coreProperties>
</file>